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Lst>
  <p:sldSz cx="7556500" cy="10693400"/>
  <p:notesSz cx="6807200" cy="9939338"/>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3A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3132" y="9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9C6F17B0-043C-18E2-AC5B-424E1EC2288D}"/>
              </a:ext>
            </a:extLst>
          </p:cNvPr>
          <p:cNvSpPr>
            <a:spLocks noGrp="1"/>
          </p:cNvSpPr>
          <p:nvPr>
            <p:ph type="pic" sz="quarter" idx="10" hasCustomPrompt="1"/>
          </p:nvPr>
        </p:nvSpPr>
        <p:spPr>
          <a:xfrm>
            <a:off x="1969666" y="0"/>
            <a:ext cx="5586833" cy="4412653"/>
          </a:xfrm>
          <a:custGeom>
            <a:avLst/>
            <a:gdLst>
              <a:gd name="connsiteX0" fmla="*/ 0 w 5530850"/>
              <a:gd name="connsiteY0" fmla="*/ 0 h 4412653"/>
              <a:gd name="connsiteX1" fmla="*/ 5530850 w 5530850"/>
              <a:gd name="connsiteY1" fmla="*/ 0 h 4412653"/>
              <a:gd name="connsiteX2" fmla="*/ 5530850 w 5530850"/>
              <a:gd name="connsiteY2" fmla="*/ 4412653 h 4412653"/>
              <a:gd name="connsiteX3" fmla="*/ 0 w 5530850"/>
              <a:gd name="connsiteY3" fmla="*/ 4412653 h 4412653"/>
              <a:gd name="connsiteX4" fmla="*/ 0 w 5530850"/>
              <a:gd name="connsiteY4" fmla="*/ 0 h 4412653"/>
              <a:gd name="connsiteX0" fmla="*/ 0 w 5530850"/>
              <a:gd name="connsiteY0" fmla="*/ 0 h 4412653"/>
              <a:gd name="connsiteX1" fmla="*/ 5530850 w 5530850"/>
              <a:gd name="connsiteY1" fmla="*/ 0 h 4412653"/>
              <a:gd name="connsiteX2" fmla="*/ 5530850 w 5530850"/>
              <a:gd name="connsiteY2" fmla="*/ 4412653 h 4412653"/>
              <a:gd name="connsiteX3" fmla="*/ 3004457 w 5530850"/>
              <a:gd name="connsiteY3" fmla="*/ 4412653 h 4412653"/>
              <a:gd name="connsiteX4" fmla="*/ 0 w 5530850"/>
              <a:gd name="connsiteY4" fmla="*/ 0 h 4412653"/>
              <a:gd name="connsiteX0" fmla="*/ 0 w 5568172"/>
              <a:gd name="connsiteY0" fmla="*/ 0 h 4412653"/>
              <a:gd name="connsiteX1" fmla="*/ 5568172 w 5568172"/>
              <a:gd name="connsiteY1" fmla="*/ 0 h 4412653"/>
              <a:gd name="connsiteX2" fmla="*/ 5568172 w 5568172"/>
              <a:gd name="connsiteY2" fmla="*/ 4412653 h 4412653"/>
              <a:gd name="connsiteX3" fmla="*/ 3041779 w 5568172"/>
              <a:gd name="connsiteY3" fmla="*/ 4412653 h 4412653"/>
              <a:gd name="connsiteX4" fmla="*/ 0 w 5568172"/>
              <a:gd name="connsiteY4" fmla="*/ 0 h 4412653"/>
              <a:gd name="connsiteX0" fmla="*/ 0 w 5586833"/>
              <a:gd name="connsiteY0" fmla="*/ 0 h 4412653"/>
              <a:gd name="connsiteX1" fmla="*/ 5586833 w 5586833"/>
              <a:gd name="connsiteY1" fmla="*/ 0 h 4412653"/>
              <a:gd name="connsiteX2" fmla="*/ 5586833 w 5586833"/>
              <a:gd name="connsiteY2" fmla="*/ 4412653 h 4412653"/>
              <a:gd name="connsiteX3" fmla="*/ 3060440 w 5586833"/>
              <a:gd name="connsiteY3" fmla="*/ 4412653 h 4412653"/>
              <a:gd name="connsiteX4" fmla="*/ 0 w 5586833"/>
              <a:gd name="connsiteY4" fmla="*/ 0 h 441265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586833" h="4412653">
                <a:moveTo>
                  <a:pt x="0" y="0"/>
                </a:moveTo>
                <a:lnTo>
                  <a:pt x="5586833" y="0"/>
                </a:lnTo>
                <a:lnTo>
                  <a:pt x="5586833" y="4412653"/>
                </a:lnTo>
                <a:lnTo>
                  <a:pt x="3060440" y="4412653"/>
                </a:lnTo>
                <a:lnTo>
                  <a:pt x="0" y="0"/>
                </a:lnTo>
                <a:close/>
              </a:path>
            </a:pathLst>
          </a:custGeom>
          <a:solidFill>
            <a:schemeClr val="bg1">
              <a:lumMod val="85000"/>
            </a:schemeClr>
          </a:solidFill>
        </p:spPr>
        <p:txBody>
          <a:bodyPr tIns="822960"/>
          <a:lstStyle>
            <a:lvl1pPr algn="ctr">
              <a:defRPr sz="2400">
                <a:solidFill>
                  <a:srgbClr val="FF0000"/>
                </a:solidFill>
              </a:defRPr>
            </a:lvl1pPr>
          </a:lstStyle>
          <a:p>
            <a:r>
              <a:rPr lang="ja-JP" altLang="en-US" dirty="0"/>
              <a:t>画像を追加する</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62" r:id="rId1"/>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hyperlink" Target="https://forms.gle/tyWdXKQM55GEfbPd6" TargetMode="External"/><Relationship Id="rId4"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g object 18">
            <a:extLst>
              <a:ext uri="{FF2B5EF4-FFF2-40B4-BE49-F238E27FC236}">
                <a16:creationId xmlns:a16="http://schemas.microsoft.com/office/drawing/2014/main" id="{85266FB2-FDA4-56D1-FD29-2AD243A3C629}"/>
              </a:ext>
            </a:extLst>
          </p:cNvPr>
          <p:cNvSpPr/>
          <p:nvPr/>
        </p:nvSpPr>
        <p:spPr>
          <a:xfrm>
            <a:off x="0" y="8842442"/>
            <a:ext cx="1293495" cy="1849755"/>
          </a:xfrm>
          <a:custGeom>
            <a:avLst/>
            <a:gdLst/>
            <a:ahLst/>
            <a:cxnLst/>
            <a:rect l="l" t="t" r="r" b="b"/>
            <a:pathLst>
              <a:path w="1293495" h="1849754">
                <a:moveTo>
                  <a:pt x="0" y="0"/>
                </a:moveTo>
                <a:lnTo>
                  <a:pt x="0" y="1849754"/>
                </a:lnTo>
                <a:lnTo>
                  <a:pt x="1293266" y="1849754"/>
                </a:lnTo>
                <a:lnTo>
                  <a:pt x="0" y="0"/>
                </a:lnTo>
                <a:close/>
              </a:path>
            </a:pathLst>
          </a:custGeom>
          <a:solidFill>
            <a:srgbClr val="0D3A5E"/>
          </a:solidFill>
        </p:spPr>
        <p:txBody>
          <a:bodyPr wrap="square" lIns="0" tIns="0" rIns="0" bIns="0" rtlCol="0"/>
          <a:lstStyle/>
          <a:p>
            <a:endParaRPr/>
          </a:p>
        </p:txBody>
      </p:sp>
      <p:sp>
        <p:nvSpPr>
          <p:cNvPr id="5" name="bg object 19">
            <a:extLst>
              <a:ext uri="{FF2B5EF4-FFF2-40B4-BE49-F238E27FC236}">
                <a16:creationId xmlns:a16="http://schemas.microsoft.com/office/drawing/2014/main" id="{A40FDD39-3668-A594-2E76-782970430209}"/>
              </a:ext>
            </a:extLst>
          </p:cNvPr>
          <p:cNvSpPr/>
          <p:nvPr/>
        </p:nvSpPr>
        <p:spPr>
          <a:xfrm>
            <a:off x="1907541" y="3"/>
            <a:ext cx="5652770" cy="8117840"/>
          </a:xfrm>
          <a:custGeom>
            <a:avLst/>
            <a:gdLst/>
            <a:ahLst/>
            <a:cxnLst/>
            <a:rect l="l" t="t" r="r" b="b"/>
            <a:pathLst>
              <a:path w="5652770" h="8117840">
                <a:moveTo>
                  <a:pt x="66941" y="0"/>
                </a:moveTo>
                <a:lnTo>
                  <a:pt x="0" y="0"/>
                </a:lnTo>
                <a:lnTo>
                  <a:pt x="5652452" y="8117357"/>
                </a:lnTo>
                <a:lnTo>
                  <a:pt x="5652452" y="8033207"/>
                </a:lnTo>
                <a:lnTo>
                  <a:pt x="66941" y="0"/>
                </a:lnTo>
                <a:close/>
              </a:path>
            </a:pathLst>
          </a:custGeom>
          <a:solidFill>
            <a:srgbClr val="A68912"/>
          </a:solidFill>
        </p:spPr>
        <p:txBody>
          <a:bodyPr wrap="square" lIns="0" tIns="0" rIns="0" bIns="0" rtlCol="0"/>
          <a:lstStyle/>
          <a:p>
            <a:endParaRPr/>
          </a:p>
        </p:txBody>
      </p:sp>
      <p:sp>
        <p:nvSpPr>
          <p:cNvPr id="6" name="bg object 20">
            <a:extLst>
              <a:ext uri="{FF2B5EF4-FFF2-40B4-BE49-F238E27FC236}">
                <a16:creationId xmlns:a16="http://schemas.microsoft.com/office/drawing/2014/main" id="{F6C776DA-CFC6-53FE-8DAB-42BEBC8A380C}"/>
              </a:ext>
            </a:extLst>
          </p:cNvPr>
          <p:cNvSpPr/>
          <p:nvPr/>
        </p:nvSpPr>
        <p:spPr>
          <a:xfrm>
            <a:off x="0" y="8763067"/>
            <a:ext cx="1353820" cy="1929130"/>
          </a:xfrm>
          <a:custGeom>
            <a:avLst/>
            <a:gdLst/>
            <a:ahLst/>
            <a:cxnLst/>
            <a:rect l="l" t="t" r="r" b="b"/>
            <a:pathLst>
              <a:path w="1353820" h="1929129">
                <a:moveTo>
                  <a:pt x="0" y="0"/>
                </a:moveTo>
                <a:lnTo>
                  <a:pt x="0" y="79184"/>
                </a:lnTo>
                <a:lnTo>
                  <a:pt x="1293266" y="1928939"/>
                </a:lnTo>
                <a:lnTo>
                  <a:pt x="1353820" y="1928939"/>
                </a:lnTo>
                <a:lnTo>
                  <a:pt x="0" y="0"/>
                </a:lnTo>
                <a:close/>
              </a:path>
            </a:pathLst>
          </a:custGeom>
          <a:solidFill>
            <a:srgbClr val="A68912"/>
          </a:solidFill>
        </p:spPr>
        <p:txBody>
          <a:bodyPr wrap="square" lIns="0" tIns="0" rIns="0" bIns="0" rtlCol="0"/>
          <a:lstStyle/>
          <a:p>
            <a:endParaRPr/>
          </a:p>
        </p:txBody>
      </p:sp>
      <p:sp>
        <p:nvSpPr>
          <p:cNvPr id="9" name="object 3">
            <a:extLst>
              <a:ext uri="{FF2B5EF4-FFF2-40B4-BE49-F238E27FC236}">
                <a16:creationId xmlns:a16="http://schemas.microsoft.com/office/drawing/2014/main" id="{3D6BD53A-5049-7E66-329B-1901D398CFE6}"/>
              </a:ext>
            </a:extLst>
          </p:cNvPr>
          <p:cNvSpPr txBox="1"/>
          <p:nvPr/>
        </p:nvSpPr>
        <p:spPr>
          <a:xfrm>
            <a:off x="471721" y="5740117"/>
            <a:ext cx="4807687" cy="864980"/>
          </a:xfrm>
          <a:prstGeom prst="rect">
            <a:avLst/>
          </a:prstGeom>
        </p:spPr>
        <p:txBody>
          <a:bodyPr vert="horz" wrap="square" lIns="0" tIns="125095" rIns="0" bIns="0" rtlCol="0">
            <a:spAutoFit/>
          </a:bodyPr>
          <a:lstStyle/>
          <a:p>
            <a:pPr marL="16510">
              <a:spcBef>
                <a:spcPts val="985"/>
              </a:spcBef>
            </a:pPr>
            <a:r>
              <a:rPr kumimoji="1" lang="en-US" altLang="ja-JP" sz="1600" dirty="0">
                <a:solidFill>
                  <a:schemeClr val="tx1"/>
                </a:solidFill>
                <a:latin typeface="Meiryo UI" panose="020B0604030504040204" pitchFamily="50" charset="-128"/>
                <a:ea typeface="Meiryo UI" panose="020B0604030504040204" pitchFamily="50" charset="-128"/>
              </a:rPr>
              <a:t>2</a:t>
            </a:r>
            <a:r>
              <a:rPr kumimoji="1" lang="ja-JP" altLang="en-US" sz="1600" dirty="0">
                <a:solidFill>
                  <a:schemeClr val="tx1"/>
                </a:solidFill>
                <a:latin typeface="Meiryo UI" panose="020B0604030504040204" pitchFamily="50" charset="-128"/>
                <a:ea typeface="Meiryo UI" panose="020B0604030504040204" pitchFamily="50" charset="-128"/>
              </a:rPr>
              <a:t>年間にわたる「盲ろう児を担当する教師を対象とした研修プログラムと指導支援システムの開発研究」に関する委託事業の経過報告と研究成果に基づく研修会を実施します。</a:t>
            </a:r>
            <a:endParaRPr sz="1850" b="1" dirty="0">
              <a:latin typeface="Meiryo UI" panose="020B0604030504040204" pitchFamily="50" charset="-128"/>
              <a:ea typeface="Meiryo UI" panose="020B0604030504040204" pitchFamily="50" charset="-128"/>
              <a:cs typeface="SimSun"/>
            </a:endParaRPr>
          </a:p>
        </p:txBody>
      </p:sp>
      <p:sp>
        <p:nvSpPr>
          <p:cNvPr id="10" name="object 4">
            <a:extLst>
              <a:ext uri="{FF2B5EF4-FFF2-40B4-BE49-F238E27FC236}">
                <a16:creationId xmlns:a16="http://schemas.microsoft.com/office/drawing/2014/main" id="{19D85979-898F-C6D1-B391-A76BE4D0F06B}"/>
              </a:ext>
            </a:extLst>
          </p:cNvPr>
          <p:cNvSpPr txBox="1"/>
          <p:nvPr/>
        </p:nvSpPr>
        <p:spPr>
          <a:xfrm>
            <a:off x="1771866" y="8921286"/>
            <a:ext cx="5470553" cy="579646"/>
          </a:xfrm>
          <a:prstGeom prst="rect">
            <a:avLst/>
          </a:prstGeom>
        </p:spPr>
        <p:txBody>
          <a:bodyPr vert="horz" wrap="square" lIns="0" tIns="12700" rIns="0" bIns="0" rtlCol="0">
            <a:spAutoFit/>
          </a:bodyPr>
          <a:lstStyle/>
          <a:p>
            <a:pPr marL="12700">
              <a:lnSpc>
                <a:spcPct val="100000"/>
              </a:lnSpc>
              <a:spcBef>
                <a:spcPts val="100"/>
              </a:spcBef>
            </a:pPr>
            <a:r>
              <a:rPr lang="en-US" altLang="ja-JP" sz="1200" b="1" dirty="0">
                <a:solidFill>
                  <a:srgbClr val="C00000"/>
                </a:solidFill>
                <a:latin typeface="Yu Gothic UI" panose="020B0500000000000000" pitchFamily="50" charset="-128"/>
                <a:ea typeface="Yu Gothic UI" panose="020B0500000000000000" pitchFamily="50" charset="-128"/>
                <a:cs typeface="りょうゴシック PlusN L"/>
              </a:rPr>
              <a:t>※</a:t>
            </a:r>
            <a:r>
              <a:rPr lang="ja-JP" altLang="en-US" sz="1200" b="1" dirty="0">
                <a:solidFill>
                  <a:srgbClr val="C00000"/>
                </a:solidFill>
                <a:latin typeface="Yu Gothic UI" panose="020B0500000000000000" pitchFamily="50" charset="-128"/>
                <a:ea typeface="Yu Gothic UI" panose="020B0500000000000000" pitchFamily="50" charset="-128"/>
                <a:cs typeface="りょうゴシック PlusN L"/>
              </a:rPr>
              <a:t>以下のアドレス宛メールにて</a:t>
            </a:r>
            <a:r>
              <a:rPr sz="1200" b="1" dirty="0">
                <a:solidFill>
                  <a:srgbClr val="C00000"/>
                </a:solidFill>
                <a:latin typeface="Yu Gothic UI" panose="020B0500000000000000" pitchFamily="50" charset="-128"/>
                <a:ea typeface="Yu Gothic UI" panose="020B0500000000000000" pitchFamily="50" charset="-128"/>
                <a:cs typeface="りょうゴシック PlusN L"/>
              </a:rPr>
              <a:t>お</a:t>
            </a:r>
            <a:r>
              <a:rPr lang="ja-JP" altLang="en-US" sz="1200" b="1" dirty="0">
                <a:solidFill>
                  <a:srgbClr val="C00000"/>
                </a:solidFill>
                <a:latin typeface="Yu Gothic UI" panose="020B0500000000000000" pitchFamily="50" charset="-128"/>
                <a:ea typeface="Yu Gothic UI" panose="020B0500000000000000" pitchFamily="50" charset="-128"/>
                <a:cs typeface="りょうゴシック PlusN L"/>
              </a:rPr>
              <a:t>申込み下さい。（〆切</a:t>
            </a:r>
            <a:r>
              <a:rPr lang="en-US" altLang="ja-JP" sz="1200" b="1" dirty="0">
                <a:solidFill>
                  <a:srgbClr val="C00000"/>
                </a:solidFill>
                <a:latin typeface="Yu Gothic UI" panose="020B0500000000000000" pitchFamily="50" charset="-128"/>
                <a:ea typeface="Yu Gothic UI" panose="020B0500000000000000" pitchFamily="50" charset="-128"/>
                <a:cs typeface="りょうゴシック PlusN L"/>
              </a:rPr>
              <a:t>2025</a:t>
            </a:r>
            <a:r>
              <a:rPr lang="ja-JP" altLang="en-US" sz="1200" b="1" dirty="0">
                <a:solidFill>
                  <a:srgbClr val="C00000"/>
                </a:solidFill>
                <a:latin typeface="Yu Gothic UI" panose="020B0500000000000000" pitchFamily="50" charset="-128"/>
                <a:ea typeface="Yu Gothic UI" panose="020B0500000000000000" pitchFamily="50" charset="-128"/>
                <a:cs typeface="りょうゴシック PlusN L"/>
              </a:rPr>
              <a:t>年</a:t>
            </a:r>
            <a:r>
              <a:rPr lang="en-US" altLang="ja-JP" sz="1200" b="1" dirty="0">
                <a:solidFill>
                  <a:srgbClr val="C00000"/>
                </a:solidFill>
                <a:latin typeface="Yu Gothic UI" panose="020B0500000000000000" pitchFamily="50" charset="-128"/>
                <a:ea typeface="Yu Gothic UI" panose="020B0500000000000000" pitchFamily="50" charset="-128"/>
                <a:cs typeface="りょうゴシック PlusN L"/>
              </a:rPr>
              <a:t>3</a:t>
            </a:r>
            <a:r>
              <a:rPr lang="ja-JP" altLang="en-US" sz="1200" b="1" dirty="0">
                <a:solidFill>
                  <a:srgbClr val="C00000"/>
                </a:solidFill>
                <a:latin typeface="Yu Gothic UI" panose="020B0500000000000000" pitchFamily="50" charset="-128"/>
                <a:ea typeface="Yu Gothic UI" panose="020B0500000000000000" pitchFamily="50" charset="-128"/>
                <a:cs typeface="りょうゴシック PlusN L"/>
              </a:rPr>
              <a:t>月</a:t>
            </a:r>
            <a:r>
              <a:rPr lang="en-US" altLang="ja-JP" sz="1200" b="1" dirty="0">
                <a:solidFill>
                  <a:srgbClr val="C00000"/>
                </a:solidFill>
                <a:latin typeface="Yu Gothic UI" panose="020B0500000000000000" pitchFamily="50" charset="-128"/>
                <a:ea typeface="Yu Gothic UI" panose="020B0500000000000000" pitchFamily="50" charset="-128"/>
                <a:cs typeface="りょうゴシック PlusN L"/>
              </a:rPr>
              <a:t>5</a:t>
            </a:r>
            <a:r>
              <a:rPr lang="ja-JP" altLang="en-US" sz="1200" b="1" dirty="0">
                <a:solidFill>
                  <a:srgbClr val="C00000"/>
                </a:solidFill>
                <a:latin typeface="Yu Gothic UI" panose="020B0500000000000000" pitchFamily="50" charset="-128"/>
                <a:ea typeface="Yu Gothic UI" panose="020B0500000000000000" pitchFamily="50" charset="-128"/>
                <a:cs typeface="りょうゴシック PlusN L"/>
              </a:rPr>
              <a:t>日）お申し込み完了後資料の提供や会議情報をお伝えします。</a:t>
            </a:r>
          </a:p>
          <a:p>
            <a:pPr marL="12700">
              <a:lnSpc>
                <a:spcPct val="100000"/>
              </a:lnSpc>
              <a:spcBef>
                <a:spcPts val="100"/>
              </a:spcBef>
            </a:pPr>
            <a:r>
              <a:rPr lang="en-US" altLang="ja-JP" sz="1200" b="1" dirty="0">
                <a:solidFill>
                  <a:srgbClr val="C00000"/>
                </a:solidFill>
                <a:latin typeface="Yu Gothic UI" panose="020B0500000000000000" pitchFamily="50" charset="-128"/>
                <a:ea typeface="Yu Gothic UI" panose="020B0500000000000000" pitchFamily="50" charset="-128"/>
                <a:cs typeface="りょうゴシック PlusN L"/>
              </a:rPr>
              <a:t>※</a:t>
            </a:r>
            <a:r>
              <a:rPr lang="ja-JP" altLang="en-US" sz="1200" b="1" dirty="0">
                <a:solidFill>
                  <a:srgbClr val="C00000"/>
                </a:solidFill>
                <a:latin typeface="Yu Gothic UI" panose="020B0500000000000000" pitchFamily="50" charset="-128"/>
                <a:ea typeface="Yu Gothic UI" panose="020B0500000000000000" pitchFamily="50" charset="-128"/>
                <a:cs typeface="りょうゴシック PlusN L"/>
              </a:rPr>
              <a:t>要約筆記等の情報補償を希望する方は、お申し込みの際にお知らせください。</a:t>
            </a:r>
            <a:endParaRPr sz="1200" b="1" dirty="0">
              <a:solidFill>
                <a:srgbClr val="C00000"/>
              </a:solidFill>
              <a:latin typeface="Yu Gothic UI" panose="020B0500000000000000" pitchFamily="50" charset="-128"/>
              <a:ea typeface="Yu Gothic UI" panose="020B0500000000000000" pitchFamily="50" charset="-128"/>
              <a:cs typeface="りょうゴシック PlusN L"/>
            </a:endParaRPr>
          </a:p>
        </p:txBody>
      </p:sp>
      <p:grpSp>
        <p:nvGrpSpPr>
          <p:cNvPr id="57" name="グループ化 56">
            <a:extLst>
              <a:ext uri="{FF2B5EF4-FFF2-40B4-BE49-F238E27FC236}">
                <a16:creationId xmlns:a16="http://schemas.microsoft.com/office/drawing/2014/main" id="{CDF0B00C-1D19-6EC2-A453-4C9ECA926F85}"/>
              </a:ext>
            </a:extLst>
          </p:cNvPr>
          <p:cNvGrpSpPr/>
          <p:nvPr/>
        </p:nvGrpSpPr>
        <p:grpSpPr>
          <a:xfrm>
            <a:off x="540711" y="5505627"/>
            <a:ext cx="985519" cy="253365"/>
            <a:chOff x="707688" y="6798525"/>
            <a:chExt cx="985519" cy="253365"/>
          </a:xfrm>
        </p:grpSpPr>
        <p:sp>
          <p:nvSpPr>
            <p:cNvPr id="7" name="bg object 21">
              <a:extLst>
                <a:ext uri="{FF2B5EF4-FFF2-40B4-BE49-F238E27FC236}">
                  <a16:creationId xmlns:a16="http://schemas.microsoft.com/office/drawing/2014/main" id="{D19C2325-93F7-2944-3380-842456A9FD3C}"/>
                </a:ext>
              </a:extLst>
            </p:cNvPr>
            <p:cNvSpPr/>
            <p:nvPr/>
          </p:nvSpPr>
          <p:spPr>
            <a:xfrm>
              <a:off x="707688" y="6798525"/>
              <a:ext cx="985519" cy="253365"/>
            </a:xfrm>
            <a:custGeom>
              <a:avLst/>
              <a:gdLst/>
              <a:ahLst/>
              <a:cxnLst/>
              <a:rect l="l" t="t" r="r" b="b"/>
              <a:pathLst>
                <a:path w="985519" h="253365">
                  <a:moveTo>
                    <a:pt x="841171" y="0"/>
                  </a:moveTo>
                  <a:lnTo>
                    <a:pt x="0" y="0"/>
                  </a:lnTo>
                  <a:lnTo>
                    <a:pt x="0" y="253085"/>
                  </a:lnTo>
                  <a:lnTo>
                    <a:pt x="985062" y="253085"/>
                  </a:lnTo>
                  <a:lnTo>
                    <a:pt x="841171" y="0"/>
                  </a:lnTo>
                  <a:close/>
                </a:path>
              </a:pathLst>
            </a:custGeom>
            <a:solidFill>
              <a:srgbClr val="0D3A5E"/>
            </a:solidFill>
          </p:spPr>
          <p:txBody>
            <a:bodyPr wrap="square" lIns="0" tIns="0" rIns="0" bIns="0" rtlCol="0"/>
            <a:lstStyle/>
            <a:p>
              <a:endParaRPr/>
            </a:p>
          </p:txBody>
        </p:sp>
        <p:sp>
          <p:nvSpPr>
            <p:cNvPr id="13" name="object 7">
              <a:extLst>
                <a:ext uri="{FF2B5EF4-FFF2-40B4-BE49-F238E27FC236}">
                  <a16:creationId xmlns:a16="http://schemas.microsoft.com/office/drawing/2014/main" id="{3B8BABA1-FA92-6217-EBC1-4DD5BD95180A}"/>
                </a:ext>
              </a:extLst>
            </p:cNvPr>
            <p:cNvSpPr txBox="1"/>
            <p:nvPr/>
          </p:nvSpPr>
          <p:spPr>
            <a:xfrm>
              <a:off x="913022" y="6809144"/>
              <a:ext cx="574849" cy="182101"/>
            </a:xfrm>
            <a:prstGeom prst="rect">
              <a:avLst/>
            </a:prstGeom>
          </p:spPr>
          <p:txBody>
            <a:bodyPr vert="horz" wrap="square" lIns="0" tIns="12700" rIns="0" bIns="0" rtlCol="0">
              <a:spAutoFit/>
            </a:bodyPr>
            <a:lstStyle/>
            <a:p>
              <a:pPr marL="12700">
                <a:spcBef>
                  <a:spcPts val="100"/>
                </a:spcBef>
              </a:pPr>
              <a:r>
                <a:rPr lang="ja-JP" altLang="en-US" sz="1100" dirty="0">
                  <a:solidFill>
                    <a:schemeClr val="bg1"/>
                  </a:solidFill>
                  <a:latin typeface="Yu Gothic UI" panose="020B0500000000000000" pitchFamily="50" charset="-128"/>
                  <a:ea typeface="Yu Gothic UI" panose="020B0500000000000000" pitchFamily="50" charset="-128"/>
                  <a:cs typeface="SimSun"/>
                </a:rPr>
                <a:t>趣　旨</a:t>
              </a:r>
              <a:endParaRPr sz="1100" dirty="0">
                <a:solidFill>
                  <a:schemeClr val="bg1"/>
                </a:solidFill>
                <a:latin typeface="Yu Gothic UI" panose="020B0500000000000000" pitchFamily="50" charset="-128"/>
                <a:ea typeface="Yu Gothic UI" panose="020B0500000000000000" pitchFamily="50" charset="-128"/>
                <a:cs typeface="SimSun"/>
              </a:endParaRPr>
            </a:p>
          </p:txBody>
        </p:sp>
      </p:grpSp>
      <p:grpSp>
        <p:nvGrpSpPr>
          <p:cNvPr id="62" name="グループ化 61">
            <a:extLst>
              <a:ext uri="{FF2B5EF4-FFF2-40B4-BE49-F238E27FC236}">
                <a16:creationId xmlns:a16="http://schemas.microsoft.com/office/drawing/2014/main" id="{0092AC04-7BF1-C0B0-778F-1EFD92CF0B48}"/>
              </a:ext>
            </a:extLst>
          </p:cNvPr>
          <p:cNvGrpSpPr/>
          <p:nvPr/>
        </p:nvGrpSpPr>
        <p:grpSpPr>
          <a:xfrm>
            <a:off x="589304" y="8941143"/>
            <a:ext cx="985519" cy="253365"/>
            <a:chOff x="736493" y="8485248"/>
            <a:chExt cx="985519" cy="253365"/>
          </a:xfrm>
        </p:grpSpPr>
        <p:sp>
          <p:nvSpPr>
            <p:cNvPr id="15" name="object 9">
              <a:extLst>
                <a:ext uri="{FF2B5EF4-FFF2-40B4-BE49-F238E27FC236}">
                  <a16:creationId xmlns:a16="http://schemas.microsoft.com/office/drawing/2014/main" id="{5BF72B75-4B96-3BFC-63A6-29CE46890448}"/>
                </a:ext>
              </a:extLst>
            </p:cNvPr>
            <p:cNvSpPr/>
            <p:nvPr/>
          </p:nvSpPr>
          <p:spPr>
            <a:xfrm>
              <a:off x="736493" y="8485248"/>
              <a:ext cx="985519" cy="253365"/>
            </a:xfrm>
            <a:custGeom>
              <a:avLst/>
              <a:gdLst/>
              <a:ahLst/>
              <a:cxnLst/>
              <a:rect l="l" t="t" r="r" b="b"/>
              <a:pathLst>
                <a:path w="985519" h="253365">
                  <a:moveTo>
                    <a:pt x="841171" y="0"/>
                  </a:moveTo>
                  <a:lnTo>
                    <a:pt x="0" y="0"/>
                  </a:lnTo>
                  <a:lnTo>
                    <a:pt x="0" y="253085"/>
                  </a:lnTo>
                  <a:lnTo>
                    <a:pt x="985062" y="253085"/>
                  </a:lnTo>
                  <a:lnTo>
                    <a:pt x="841171" y="0"/>
                  </a:lnTo>
                  <a:close/>
                </a:path>
              </a:pathLst>
            </a:custGeom>
            <a:solidFill>
              <a:srgbClr val="0D3A5E"/>
            </a:solidFill>
          </p:spPr>
          <p:txBody>
            <a:bodyPr wrap="square" lIns="0" tIns="0" rIns="0" bIns="0" rtlCol="0"/>
            <a:lstStyle/>
            <a:p>
              <a:endParaRPr/>
            </a:p>
          </p:txBody>
        </p:sp>
        <p:sp>
          <p:nvSpPr>
            <p:cNvPr id="16" name="object 10">
              <a:extLst>
                <a:ext uri="{FF2B5EF4-FFF2-40B4-BE49-F238E27FC236}">
                  <a16:creationId xmlns:a16="http://schemas.microsoft.com/office/drawing/2014/main" id="{2B0ABC10-3204-B0CD-1FFD-67CE98C2611F}"/>
                </a:ext>
              </a:extLst>
            </p:cNvPr>
            <p:cNvSpPr txBox="1"/>
            <p:nvPr/>
          </p:nvSpPr>
          <p:spPr>
            <a:xfrm>
              <a:off x="913140" y="8509289"/>
              <a:ext cx="581660" cy="182101"/>
            </a:xfrm>
            <a:prstGeom prst="rect">
              <a:avLst/>
            </a:prstGeom>
          </p:spPr>
          <p:txBody>
            <a:bodyPr vert="horz" wrap="square" lIns="0" tIns="12700" rIns="0" bIns="0" rtlCol="0">
              <a:spAutoFit/>
            </a:bodyPr>
            <a:lstStyle/>
            <a:p>
              <a:pPr marL="12700">
                <a:lnSpc>
                  <a:spcPct val="100000"/>
                </a:lnSpc>
                <a:spcBef>
                  <a:spcPts val="100"/>
                </a:spcBef>
              </a:pPr>
              <a:r>
                <a:rPr sz="1100" spc="-35" dirty="0">
                  <a:solidFill>
                    <a:srgbClr val="FFFFFF"/>
                  </a:solidFill>
                  <a:latin typeface="Yu Gothic UI" panose="020B0500000000000000" pitchFamily="50" charset="-128"/>
                  <a:ea typeface="Yu Gothic UI" panose="020B0500000000000000" pitchFamily="50" charset="-128"/>
                  <a:cs typeface="SimSun"/>
                </a:rPr>
                <a:t>申込方法</a:t>
              </a:r>
              <a:endParaRPr sz="1100" dirty="0">
                <a:latin typeface="Yu Gothic UI" panose="020B0500000000000000" pitchFamily="50" charset="-128"/>
                <a:ea typeface="Yu Gothic UI" panose="020B0500000000000000" pitchFamily="50" charset="-128"/>
                <a:cs typeface="SimSun"/>
              </a:endParaRPr>
            </a:p>
          </p:txBody>
        </p:sp>
      </p:grpSp>
      <p:grpSp>
        <p:nvGrpSpPr>
          <p:cNvPr id="61" name="グループ化 60">
            <a:extLst>
              <a:ext uri="{FF2B5EF4-FFF2-40B4-BE49-F238E27FC236}">
                <a16:creationId xmlns:a16="http://schemas.microsoft.com/office/drawing/2014/main" id="{03634F94-0D22-2A92-3EC3-3D48AB950264}"/>
              </a:ext>
            </a:extLst>
          </p:cNvPr>
          <p:cNvGrpSpPr/>
          <p:nvPr/>
        </p:nvGrpSpPr>
        <p:grpSpPr>
          <a:xfrm>
            <a:off x="581955" y="6776714"/>
            <a:ext cx="985519" cy="253365"/>
            <a:chOff x="727144" y="7607817"/>
            <a:chExt cx="985519" cy="253365"/>
          </a:xfrm>
        </p:grpSpPr>
        <p:sp>
          <p:nvSpPr>
            <p:cNvPr id="17" name="object 11">
              <a:extLst>
                <a:ext uri="{FF2B5EF4-FFF2-40B4-BE49-F238E27FC236}">
                  <a16:creationId xmlns:a16="http://schemas.microsoft.com/office/drawing/2014/main" id="{3F803E4B-D80D-ECDE-9CA2-67F297814532}"/>
                </a:ext>
              </a:extLst>
            </p:cNvPr>
            <p:cNvSpPr/>
            <p:nvPr/>
          </p:nvSpPr>
          <p:spPr>
            <a:xfrm>
              <a:off x="727144" y="7607817"/>
              <a:ext cx="985519" cy="253365"/>
            </a:xfrm>
            <a:custGeom>
              <a:avLst/>
              <a:gdLst/>
              <a:ahLst/>
              <a:cxnLst/>
              <a:rect l="l" t="t" r="r" b="b"/>
              <a:pathLst>
                <a:path w="985519" h="253365">
                  <a:moveTo>
                    <a:pt x="841171" y="0"/>
                  </a:moveTo>
                  <a:lnTo>
                    <a:pt x="0" y="0"/>
                  </a:lnTo>
                  <a:lnTo>
                    <a:pt x="0" y="253085"/>
                  </a:lnTo>
                  <a:lnTo>
                    <a:pt x="985062" y="253085"/>
                  </a:lnTo>
                  <a:lnTo>
                    <a:pt x="841171" y="0"/>
                  </a:lnTo>
                  <a:close/>
                </a:path>
              </a:pathLst>
            </a:custGeom>
            <a:solidFill>
              <a:srgbClr val="0D3A5E"/>
            </a:solidFill>
          </p:spPr>
          <p:txBody>
            <a:bodyPr wrap="square" lIns="0" tIns="0" rIns="0" bIns="0" rtlCol="0"/>
            <a:lstStyle/>
            <a:p>
              <a:endParaRPr/>
            </a:p>
          </p:txBody>
        </p:sp>
        <p:sp>
          <p:nvSpPr>
            <p:cNvPr id="18" name="object 12">
              <a:extLst>
                <a:ext uri="{FF2B5EF4-FFF2-40B4-BE49-F238E27FC236}">
                  <a16:creationId xmlns:a16="http://schemas.microsoft.com/office/drawing/2014/main" id="{603CA793-EAF6-9504-D464-912CC62B9E75}"/>
                </a:ext>
              </a:extLst>
            </p:cNvPr>
            <p:cNvSpPr txBox="1"/>
            <p:nvPr/>
          </p:nvSpPr>
          <p:spPr>
            <a:xfrm>
              <a:off x="903776" y="7631873"/>
              <a:ext cx="584200" cy="182101"/>
            </a:xfrm>
            <a:prstGeom prst="rect">
              <a:avLst/>
            </a:prstGeom>
          </p:spPr>
          <p:txBody>
            <a:bodyPr vert="horz" wrap="square" lIns="0" tIns="12700" rIns="0" bIns="0" rtlCol="0">
              <a:spAutoFit/>
            </a:bodyPr>
            <a:lstStyle/>
            <a:p>
              <a:pPr marL="12700">
                <a:lnSpc>
                  <a:spcPct val="100000"/>
                </a:lnSpc>
                <a:spcBef>
                  <a:spcPts val="100"/>
                </a:spcBef>
              </a:pPr>
              <a:r>
                <a:rPr sz="1100" spc="-30" dirty="0">
                  <a:solidFill>
                    <a:srgbClr val="FFFFFF"/>
                  </a:solidFill>
                  <a:latin typeface="Yu Gothic UI" panose="020B0500000000000000" pitchFamily="50" charset="-128"/>
                  <a:ea typeface="Yu Gothic UI" panose="020B0500000000000000" pitchFamily="50" charset="-128"/>
                  <a:cs typeface="SimSun"/>
                </a:rPr>
                <a:t>講座内容</a:t>
              </a:r>
              <a:endParaRPr sz="1100" dirty="0">
                <a:latin typeface="Yu Gothic UI" panose="020B0500000000000000" pitchFamily="50" charset="-128"/>
                <a:ea typeface="Yu Gothic UI" panose="020B0500000000000000" pitchFamily="50" charset="-128"/>
                <a:cs typeface="SimSun"/>
              </a:endParaRPr>
            </a:p>
          </p:txBody>
        </p:sp>
      </p:grpSp>
      <p:sp>
        <p:nvSpPr>
          <p:cNvPr id="21" name="object 15">
            <a:extLst>
              <a:ext uri="{FF2B5EF4-FFF2-40B4-BE49-F238E27FC236}">
                <a16:creationId xmlns:a16="http://schemas.microsoft.com/office/drawing/2014/main" id="{35BE7318-AA7A-6A73-E12E-CD5B24907DA6}"/>
              </a:ext>
            </a:extLst>
          </p:cNvPr>
          <p:cNvSpPr txBox="1"/>
          <p:nvPr/>
        </p:nvSpPr>
        <p:spPr>
          <a:xfrm>
            <a:off x="320382" y="1123593"/>
            <a:ext cx="3610268" cy="1133644"/>
          </a:xfrm>
          <a:prstGeom prst="rect">
            <a:avLst/>
          </a:prstGeom>
        </p:spPr>
        <p:txBody>
          <a:bodyPr vert="horz" wrap="square" lIns="0" tIns="12700" rIns="0" bIns="0" rtlCol="0">
            <a:spAutoFit/>
          </a:bodyPr>
          <a:lstStyle/>
          <a:p>
            <a:pPr marL="38100">
              <a:lnSpc>
                <a:spcPct val="100000"/>
              </a:lnSpc>
              <a:spcBef>
                <a:spcPts val="100"/>
              </a:spcBef>
            </a:pPr>
            <a:r>
              <a:rPr lang="en-US" altLang="ja-JP" sz="5400" baseline="9259" dirty="0">
                <a:latin typeface="Meiryo UI" panose="020B0604030504040204" pitchFamily="50" charset="-128"/>
                <a:ea typeface="Meiryo UI" panose="020B0604030504040204" pitchFamily="50" charset="-128"/>
                <a:cs typeface="Gadugi"/>
              </a:rPr>
              <a:t>2025</a:t>
            </a:r>
            <a:r>
              <a:rPr lang="ja-JP" altLang="en-US" sz="5400" baseline="9259" dirty="0">
                <a:latin typeface="Meiryo UI" panose="020B0604030504040204" pitchFamily="50" charset="-128"/>
                <a:ea typeface="Meiryo UI" panose="020B0604030504040204" pitchFamily="50" charset="-128"/>
                <a:cs typeface="Gadugi"/>
              </a:rPr>
              <a:t>年</a:t>
            </a:r>
          </a:p>
          <a:p>
            <a:pPr marL="38100">
              <a:lnSpc>
                <a:spcPct val="100000"/>
              </a:lnSpc>
              <a:spcBef>
                <a:spcPts val="100"/>
              </a:spcBef>
            </a:pPr>
            <a:r>
              <a:rPr lang="en-US" altLang="ja-JP" sz="5400" baseline="9259" dirty="0">
                <a:latin typeface="Meiryo UI" panose="020B0604030504040204" pitchFamily="50" charset="-128"/>
                <a:ea typeface="Meiryo UI" panose="020B0604030504040204" pitchFamily="50" charset="-128"/>
                <a:cs typeface="Gadugi"/>
              </a:rPr>
              <a:t>3</a:t>
            </a:r>
            <a:r>
              <a:rPr lang="ja-JP" altLang="en-US" sz="5400" baseline="9259" dirty="0">
                <a:latin typeface="Meiryo UI" panose="020B0604030504040204" pitchFamily="50" charset="-128"/>
                <a:ea typeface="Meiryo UI" panose="020B0604030504040204" pitchFamily="50" charset="-128"/>
                <a:cs typeface="Gadugi"/>
              </a:rPr>
              <a:t>月</a:t>
            </a:r>
            <a:r>
              <a:rPr lang="en-US" altLang="ja-JP" sz="5400" baseline="9259" dirty="0">
                <a:latin typeface="Meiryo UI" panose="020B0604030504040204" pitchFamily="50" charset="-128"/>
                <a:ea typeface="Meiryo UI" panose="020B0604030504040204" pitchFamily="50" charset="-128"/>
                <a:cs typeface="Gadugi"/>
              </a:rPr>
              <a:t>8</a:t>
            </a:r>
            <a:r>
              <a:rPr lang="ja-JP" altLang="en-US" sz="5400" baseline="9259" dirty="0">
                <a:latin typeface="Meiryo UI" panose="020B0604030504040204" pitchFamily="50" charset="-128"/>
                <a:ea typeface="Meiryo UI" panose="020B0604030504040204" pitchFamily="50" charset="-128"/>
                <a:cs typeface="Gadugi"/>
              </a:rPr>
              <a:t>日（土）</a:t>
            </a:r>
            <a:endParaRPr sz="5400" baseline="9259" dirty="0">
              <a:latin typeface="Meiryo UI" panose="020B0604030504040204" pitchFamily="50" charset="-128"/>
              <a:ea typeface="Meiryo UI" panose="020B0604030504040204" pitchFamily="50" charset="-128"/>
              <a:cs typeface="Gadugi"/>
            </a:endParaRPr>
          </a:p>
        </p:txBody>
      </p:sp>
      <p:sp>
        <p:nvSpPr>
          <p:cNvPr id="22" name="object 16">
            <a:extLst>
              <a:ext uri="{FF2B5EF4-FFF2-40B4-BE49-F238E27FC236}">
                <a16:creationId xmlns:a16="http://schemas.microsoft.com/office/drawing/2014/main" id="{012298AD-8158-1876-920E-D3D23D2A9314}"/>
              </a:ext>
            </a:extLst>
          </p:cNvPr>
          <p:cNvSpPr txBox="1"/>
          <p:nvPr/>
        </p:nvSpPr>
        <p:spPr>
          <a:xfrm>
            <a:off x="1559390" y="2264720"/>
            <a:ext cx="1279785" cy="289823"/>
          </a:xfrm>
          <a:prstGeom prst="rect">
            <a:avLst/>
          </a:prstGeom>
        </p:spPr>
        <p:txBody>
          <a:bodyPr vert="horz" wrap="square" lIns="0" tIns="12700" rIns="0" bIns="0" rtlCol="0">
            <a:spAutoFit/>
          </a:bodyPr>
          <a:lstStyle/>
          <a:p>
            <a:pPr marL="12700">
              <a:lnSpc>
                <a:spcPct val="100000"/>
              </a:lnSpc>
              <a:spcBef>
                <a:spcPts val="100"/>
              </a:spcBef>
            </a:pPr>
            <a:r>
              <a:rPr lang="en-US" altLang="ja-JP" b="0" dirty="0">
                <a:solidFill>
                  <a:srgbClr val="231F20"/>
                </a:solidFill>
                <a:latin typeface="Yu Gothic UI" panose="020B0500000000000000" pitchFamily="50" charset="-128"/>
                <a:ea typeface="Yu Gothic UI" panose="020B0500000000000000" pitchFamily="50" charset="-128"/>
                <a:cs typeface="りょうゴシック PlusN L"/>
              </a:rPr>
              <a:t>13</a:t>
            </a:r>
            <a:r>
              <a:rPr b="0" dirty="0">
                <a:solidFill>
                  <a:srgbClr val="231F20"/>
                </a:solidFill>
                <a:latin typeface="Yu Gothic UI" panose="020B0500000000000000" pitchFamily="50" charset="-128"/>
                <a:ea typeface="Yu Gothic UI" panose="020B0500000000000000" pitchFamily="50" charset="-128"/>
                <a:cs typeface="りょうゴシック PlusN L"/>
              </a:rPr>
              <a:t>:00</a:t>
            </a:r>
            <a:r>
              <a:rPr b="0" spc="-35" dirty="0">
                <a:solidFill>
                  <a:srgbClr val="231F20"/>
                </a:solidFill>
                <a:latin typeface="Yu Gothic UI" panose="020B0500000000000000" pitchFamily="50" charset="-128"/>
                <a:ea typeface="Yu Gothic UI" panose="020B0500000000000000" pitchFamily="50" charset="-128"/>
                <a:cs typeface="りょうゴシック PlusN L"/>
              </a:rPr>
              <a:t>ー</a:t>
            </a:r>
            <a:r>
              <a:rPr lang="en-US" altLang="ja-JP" b="0" spc="-35" dirty="0">
                <a:solidFill>
                  <a:srgbClr val="231F20"/>
                </a:solidFill>
                <a:latin typeface="Yu Gothic UI" panose="020B0500000000000000" pitchFamily="50" charset="-128"/>
                <a:ea typeface="Yu Gothic UI" panose="020B0500000000000000" pitchFamily="50" charset="-128"/>
                <a:cs typeface="りょうゴシック PlusN L"/>
              </a:rPr>
              <a:t>16</a:t>
            </a:r>
            <a:r>
              <a:rPr b="0" spc="-10" dirty="0">
                <a:solidFill>
                  <a:srgbClr val="231F20"/>
                </a:solidFill>
                <a:latin typeface="Yu Gothic UI" panose="020B0500000000000000" pitchFamily="50" charset="-128"/>
                <a:ea typeface="Yu Gothic UI" panose="020B0500000000000000" pitchFamily="50" charset="-128"/>
                <a:cs typeface="りょうゴシック PlusN L"/>
              </a:rPr>
              <a:t>:00</a:t>
            </a:r>
            <a:endParaRPr dirty="0">
              <a:latin typeface="Yu Gothic UI" panose="020B0500000000000000" pitchFamily="50" charset="-128"/>
              <a:ea typeface="Yu Gothic UI" panose="020B0500000000000000" pitchFamily="50" charset="-128"/>
              <a:cs typeface="りょうゴシック PlusN L"/>
            </a:endParaRPr>
          </a:p>
        </p:txBody>
      </p:sp>
      <p:pic>
        <p:nvPicPr>
          <p:cNvPr id="14" name="図プレースホルダー 13">
            <a:extLst>
              <a:ext uri="{FF2B5EF4-FFF2-40B4-BE49-F238E27FC236}">
                <a16:creationId xmlns:a16="http://schemas.microsoft.com/office/drawing/2014/main" id="{0B35BB4E-CD13-8FDC-0BC4-19ABF7602321}"/>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4898" r="4898"/>
          <a:stretch>
            <a:fillRect/>
          </a:stretch>
        </p:blipFill>
        <p:spPr>
          <a:xfrm>
            <a:off x="2069448" y="54667"/>
            <a:ext cx="5586412" cy="4413250"/>
          </a:xfrm>
        </p:spPr>
      </p:pic>
      <p:sp>
        <p:nvSpPr>
          <p:cNvPr id="3" name="bg object 17">
            <a:extLst>
              <a:ext uri="{FF2B5EF4-FFF2-40B4-BE49-F238E27FC236}">
                <a16:creationId xmlns:a16="http://schemas.microsoft.com/office/drawing/2014/main" id="{F916D482-E91E-5BFC-CE1D-0908E68173D4}"/>
              </a:ext>
            </a:extLst>
          </p:cNvPr>
          <p:cNvSpPr/>
          <p:nvPr/>
        </p:nvSpPr>
        <p:spPr>
          <a:xfrm>
            <a:off x="6632575" y="0"/>
            <a:ext cx="923925" cy="1321435"/>
          </a:xfrm>
          <a:custGeom>
            <a:avLst/>
            <a:gdLst/>
            <a:ahLst/>
            <a:cxnLst/>
            <a:rect l="l" t="t" r="r" b="b"/>
            <a:pathLst>
              <a:path w="923925" h="1321435">
                <a:moveTo>
                  <a:pt x="923531" y="0"/>
                </a:moveTo>
                <a:lnTo>
                  <a:pt x="0" y="0"/>
                </a:lnTo>
                <a:lnTo>
                  <a:pt x="923531" y="1320939"/>
                </a:lnTo>
                <a:lnTo>
                  <a:pt x="923531" y="0"/>
                </a:lnTo>
                <a:close/>
              </a:path>
            </a:pathLst>
          </a:custGeom>
          <a:solidFill>
            <a:srgbClr val="0D3A5E"/>
          </a:solidFill>
        </p:spPr>
        <p:txBody>
          <a:bodyPr wrap="square" lIns="0" tIns="0" rIns="0" bIns="0" rtlCol="0"/>
          <a:lstStyle/>
          <a:p>
            <a:endParaRPr/>
          </a:p>
        </p:txBody>
      </p:sp>
      <p:sp>
        <p:nvSpPr>
          <p:cNvPr id="28" name="object 22">
            <a:extLst>
              <a:ext uri="{FF2B5EF4-FFF2-40B4-BE49-F238E27FC236}">
                <a16:creationId xmlns:a16="http://schemas.microsoft.com/office/drawing/2014/main" id="{DFC66C4B-51B7-A31A-516E-D34FD440E5A5}"/>
              </a:ext>
            </a:extLst>
          </p:cNvPr>
          <p:cNvSpPr/>
          <p:nvPr/>
        </p:nvSpPr>
        <p:spPr>
          <a:xfrm flipV="1">
            <a:off x="540711" y="6634448"/>
            <a:ext cx="4719201" cy="45719"/>
          </a:xfrm>
          <a:custGeom>
            <a:avLst/>
            <a:gdLst/>
            <a:ahLst/>
            <a:cxnLst/>
            <a:rect l="l" t="t" r="r" b="b"/>
            <a:pathLst>
              <a:path w="5553075">
                <a:moveTo>
                  <a:pt x="0" y="0"/>
                </a:moveTo>
                <a:lnTo>
                  <a:pt x="5552668" y="0"/>
                </a:lnTo>
              </a:path>
            </a:pathLst>
          </a:custGeom>
          <a:ln w="3594">
            <a:solidFill>
              <a:srgbClr val="231F20"/>
            </a:solidFill>
          </a:ln>
        </p:spPr>
        <p:txBody>
          <a:bodyPr wrap="square" lIns="0" tIns="0" rIns="0" bIns="0" rtlCol="0"/>
          <a:lstStyle/>
          <a:p>
            <a:endParaRPr/>
          </a:p>
        </p:txBody>
      </p:sp>
      <p:sp>
        <p:nvSpPr>
          <p:cNvPr id="32" name="object 18">
            <a:extLst>
              <a:ext uri="{FF2B5EF4-FFF2-40B4-BE49-F238E27FC236}">
                <a16:creationId xmlns:a16="http://schemas.microsoft.com/office/drawing/2014/main" id="{CD2A8201-3283-409D-0F46-D63559451D80}"/>
              </a:ext>
            </a:extLst>
          </p:cNvPr>
          <p:cNvSpPr txBox="1">
            <a:spLocks/>
          </p:cNvSpPr>
          <p:nvPr/>
        </p:nvSpPr>
        <p:spPr>
          <a:xfrm>
            <a:off x="204929" y="2648883"/>
            <a:ext cx="4106721" cy="1072729"/>
          </a:xfrm>
          <a:prstGeom prst="rect">
            <a:avLst/>
          </a:prstGeom>
        </p:spPr>
        <p:txBody>
          <a:bodyPr vert="horz" wrap="square" lIns="0" tIns="120014" rIns="0" bIns="0" rtlCol="0">
            <a:spAutoFit/>
          </a:bodyPr>
          <a:lstStyle>
            <a:lvl1pPr>
              <a:defRPr>
                <a:latin typeface="+mj-lt"/>
                <a:ea typeface="+mj-ea"/>
                <a:cs typeface="+mj-cs"/>
              </a:defRPr>
            </a:lvl1pPr>
          </a:lstStyle>
          <a:p>
            <a:pPr marL="135890">
              <a:spcBef>
                <a:spcPts val="705"/>
              </a:spcBef>
            </a:pPr>
            <a:r>
              <a:rPr lang="ja-JP" altLang="en-US" sz="2800" b="1" dirty="0">
                <a:latin typeface="Meiryo UI" panose="020B0604030504040204" pitchFamily="50" charset="-128"/>
                <a:ea typeface="Meiryo UI" panose="020B0604030504040204" pitchFamily="50" charset="-128"/>
                <a:cs typeface="りょうゴシック PlusN L"/>
              </a:rPr>
              <a:t>文部科学省委託事業</a:t>
            </a:r>
          </a:p>
          <a:p>
            <a:pPr marL="135890">
              <a:spcBef>
                <a:spcPts val="705"/>
              </a:spcBef>
            </a:pPr>
            <a:r>
              <a:rPr lang="ja-JP" altLang="en-US" sz="2800" b="1" dirty="0">
                <a:latin typeface="Meiryo UI" panose="020B0604030504040204" pitchFamily="50" charset="-128"/>
                <a:ea typeface="Meiryo UI" panose="020B0604030504040204" pitchFamily="50" charset="-128"/>
                <a:cs typeface="りょうゴシック PlusN L"/>
              </a:rPr>
              <a:t>報告会・盲ろう教育研修会</a:t>
            </a:r>
          </a:p>
        </p:txBody>
      </p:sp>
      <p:sp>
        <p:nvSpPr>
          <p:cNvPr id="46" name="object 3">
            <a:extLst>
              <a:ext uri="{FF2B5EF4-FFF2-40B4-BE49-F238E27FC236}">
                <a16:creationId xmlns:a16="http://schemas.microsoft.com/office/drawing/2014/main" id="{D51D113F-BC80-66FA-05D0-7175215FB27D}"/>
              </a:ext>
            </a:extLst>
          </p:cNvPr>
          <p:cNvSpPr txBox="1"/>
          <p:nvPr/>
        </p:nvSpPr>
        <p:spPr>
          <a:xfrm>
            <a:off x="452224" y="6873253"/>
            <a:ext cx="6946457" cy="1924245"/>
          </a:xfrm>
          <a:prstGeom prst="rect">
            <a:avLst/>
          </a:prstGeom>
        </p:spPr>
        <p:txBody>
          <a:bodyPr vert="horz" wrap="square" lIns="0" tIns="125095" rIns="0" bIns="0" rtlCol="0">
            <a:spAutoFit/>
          </a:bodyPr>
          <a:lstStyle/>
          <a:p>
            <a:pPr>
              <a:lnSpc>
                <a:spcPct val="100000"/>
              </a:lnSpc>
              <a:spcBef>
                <a:spcPts val="450"/>
              </a:spcBef>
            </a:pPr>
            <a:r>
              <a:rPr lang="ja-JP" altLang="en-US" sz="1600" dirty="0">
                <a:latin typeface="Meiryo UI" panose="020B0604030504040204" pitchFamily="50" charset="-128"/>
                <a:ea typeface="Meiryo UI" panose="020B0604030504040204" pitchFamily="50" charset="-128"/>
                <a:cs typeface="りょうゴシック PlusN L"/>
              </a:rPr>
              <a:t>１．開会あいさつ・報告会の趣旨説明（</a:t>
            </a:r>
            <a:r>
              <a:rPr lang="en-US" altLang="ja-JP" sz="1600" dirty="0">
                <a:latin typeface="Meiryo UI" panose="020B0604030504040204" pitchFamily="50" charset="-128"/>
                <a:ea typeface="Meiryo UI" panose="020B0604030504040204" pitchFamily="50" charset="-128"/>
                <a:cs typeface="りょうゴシック PlusN L"/>
              </a:rPr>
              <a:t>15</a:t>
            </a:r>
            <a:r>
              <a:rPr lang="ja-JP" altLang="en-US" sz="1600" dirty="0">
                <a:latin typeface="Meiryo UI" panose="020B0604030504040204" pitchFamily="50" charset="-128"/>
                <a:ea typeface="Meiryo UI" panose="020B0604030504040204" pitchFamily="50" charset="-128"/>
                <a:cs typeface="りょうゴシック PlusN L"/>
              </a:rPr>
              <a:t>分）</a:t>
            </a:r>
          </a:p>
          <a:p>
            <a:pPr>
              <a:lnSpc>
                <a:spcPct val="100000"/>
              </a:lnSpc>
              <a:spcBef>
                <a:spcPts val="450"/>
              </a:spcBef>
            </a:pPr>
            <a:r>
              <a:rPr lang="ja-JP" altLang="en-US" sz="1600" dirty="0">
                <a:latin typeface="Meiryo UI" panose="020B0604030504040204" pitchFamily="50" charset="-128"/>
                <a:ea typeface="Meiryo UI" panose="020B0604030504040204" pitchFamily="50" charset="-128"/>
                <a:cs typeface="りょうゴシック PlusN L"/>
              </a:rPr>
              <a:t>２．研究の目的、取組内容、研究成果（</a:t>
            </a:r>
            <a:r>
              <a:rPr lang="en-US" altLang="ja-JP" sz="1600" dirty="0">
                <a:latin typeface="Meiryo UI" panose="020B0604030504040204" pitchFamily="50" charset="-128"/>
                <a:ea typeface="Meiryo UI" panose="020B0604030504040204" pitchFamily="50" charset="-128"/>
                <a:cs typeface="りょうゴシック PlusN L"/>
              </a:rPr>
              <a:t>45</a:t>
            </a:r>
            <a:r>
              <a:rPr lang="ja-JP" altLang="en-US" sz="1600" dirty="0">
                <a:latin typeface="Meiryo UI" panose="020B0604030504040204" pitchFamily="50" charset="-128"/>
                <a:ea typeface="Meiryo UI" panose="020B0604030504040204" pitchFamily="50" charset="-128"/>
                <a:cs typeface="りょうゴシック PlusN L"/>
              </a:rPr>
              <a:t>分）</a:t>
            </a:r>
          </a:p>
          <a:p>
            <a:pPr>
              <a:lnSpc>
                <a:spcPct val="100000"/>
              </a:lnSpc>
              <a:spcBef>
                <a:spcPts val="450"/>
              </a:spcBef>
            </a:pPr>
            <a:r>
              <a:rPr lang="ja-JP" altLang="en-US" sz="1600" dirty="0">
                <a:latin typeface="Meiryo UI" panose="020B0604030504040204" pitchFamily="50" charset="-128"/>
                <a:ea typeface="Meiryo UI" panose="020B0604030504040204" pitchFamily="50" charset="-128"/>
                <a:cs typeface="りょうゴシック PlusN L"/>
              </a:rPr>
              <a:t>３．アメリカおよびドイツ視察報告（各</a:t>
            </a:r>
            <a:r>
              <a:rPr lang="en-US" altLang="ja-JP" sz="1600" dirty="0">
                <a:latin typeface="Meiryo UI" panose="020B0604030504040204" pitchFamily="50" charset="-128"/>
                <a:ea typeface="Meiryo UI" panose="020B0604030504040204" pitchFamily="50" charset="-128"/>
                <a:cs typeface="りょうゴシック PlusN L"/>
              </a:rPr>
              <a:t>30</a:t>
            </a:r>
            <a:r>
              <a:rPr lang="ja-JP" altLang="en-US" sz="1600" dirty="0">
                <a:latin typeface="Meiryo UI" panose="020B0604030504040204" pitchFamily="50" charset="-128"/>
                <a:ea typeface="Meiryo UI" panose="020B0604030504040204" pitchFamily="50" charset="-128"/>
                <a:cs typeface="りょうゴシック PlusN L"/>
              </a:rPr>
              <a:t>分）</a:t>
            </a:r>
          </a:p>
          <a:p>
            <a:pPr>
              <a:lnSpc>
                <a:spcPct val="100000"/>
              </a:lnSpc>
              <a:spcBef>
                <a:spcPts val="450"/>
              </a:spcBef>
            </a:pPr>
            <a:r>
              <a:rPr lang="ja-JP" altLang="en-US" sz="1600" dirty="0">
                <a:latin typeface="Meiryo UI" panose="020B0604030504040204" pitchFamily="50" charset="-128"/>
                <a:ea typeface="Meiryo UI" panose="020B0604030504040204" pitchFamily="50" charset="-128"/>
                <a:cs typeface="りょうゴシック PlusN L"/>
              </a:rPr>
              <a:t>４．療育機関から</a:t>
            </a:r>
            <a:r>
              <a:rPr lang="ja-JP" altLang="en-US" sz="1400" dirty="0">
                <a:latin typeface="Meiryo UI" panose="020B0604030504040204" pitchFamily="50" charset="-128"/>
                <a:ea typeface="Meiryo UI" panose="020B0604030504040204" pitchFamily="50" charset="-128"/>
                <a:cs typeface="りょうゴシック PlusN L"/>
              </a:rPr>
              <a:t>－放課後等デイサービスの取組、連携の必要性について－（</a:t>
            </a:r>
            <a:r>
              <a:rPr lang="en-US" altLang="ja-JP" sz="1400" dirty="0">
                <a:latin typeface="Meiryo UI" panose="020B0604030504040204" pitchFamily="50" charset="-128"/>
                <a:ea typeface="Meiryo UI" panose="020B0604030504040204" pitchFamily="50" charset="-128"/>
                <a:cs typeface="りょうゴシック PlusN L"/>
              </a:rPr>
              <a:t>25</a:t>
            </a:r>
            <a:r>
              <a:rPr lang="ja-JP" altLang="en-US" sz="1400" dirty="0">
                <a:latin typeface="Meiryo UI" panose="020B0604030504040204" pitchFamily="50" charset="-128"/>
                <a:ea typeface="Meiryo UI" panose="020B0604030504040204" pitchFamily="50" charset="-128"/>
                <a:cs typeface="りょうゴシック PlusN L"/>
              </a:rPr>
              <a:t>分）</a:t>
            </a:r>
          </a:p>
          <a:p>
            <a:pPr>
              <a:lnSpc>
                <a:spcPct val="100000"/>
              </a:lnSpc>
              <a:spcBef>
                <a:spcPts val="450"/>
              </a:spcBef>
            </a:pPr>
            <a:r>
              <a:rPr lang="en-US" altLang="ja-JP" sz="1600" dirty="0">
                <a:latin typeface="Meiryo UI" panose="020B0604030504040204" pitchFamily="50" charset="-128"/>
                <a:ea typeface="Meiryo UI" panose="020B0604030504040204" pitchFamily="50" charset="-128"/>
                <a:cs typeface="りょうゴシック PlusN L"/>
              </a:rPr>
              <a:t>5</a:t>
            </a:r>
            <a:r>
              <a:rPr lang="ja-JP" altLang="en-US" sz="1600" dirty="0" err="1">
                <a:latin typeface="Meiryo UI" panose="020B0604030504040204" pitchFamily="50" charset="-128"/>
                <a:ea typeface="Meiryo UI" panose="020B0604030504040204" pitchFamily="50" charset="-128"/>
                <a:cs typeface="りょうゴシック PlusN L"/>
              </a:rPr>
              <a:t>．</a:t>
            </a:r>
            <a:r>
              <a:rPr lang="ja-JP" altLang="en-US" sz="1600" dirty="0">
                <a:latin typeface="Meiryo UI" panose="020B0604030504040204" pitchFamily="50" charset="-128"/>
                <a:ea typeface="Meiryo UI" panose="020B0604030504040204" pitchFamily="50" charset="-128"/>
                <a:cs typeface="りょうゴシック PlusN L"/>
              </a:rPr>
              <a:t>保護者の立場から</a:t>
            </a:r>
            <a:r>
              <a:rPr lang="ja-JP" altLang="en-US" sz="1400" dirty="0">
                <a:latin typeface="Meiryo UI" panose="020B0604030504040204" pitchFamily="50" charset="-128"/>
                <a:ea typeface="Meiryo UI" panose="020B0604030504040204" pitchFamily="50" charset="-128"/>
                <a:cs typeface="りょうゴシック PlusN L"/>
              </a:rPr>
              <a:t>－子育てで大切にしてきたこと、支援体制に期待すること－（</a:t>
            </a:r>
            <a:r>
              <a:rPr lang="en-US" altLang="ja-JP" sz="1400" dirty="0">
                <a:latin typeface="Meiryo UI" panose="020B0604030504040204" pitchFamily="50" charset="-128"/>
                <a:ea typeface="Meiryo UI" panose="020B0604030504040204" pitchFamily="50" charset="-128"/>
                <a:cs typeface="りょうゴシック PlusN L"/>
              </a:rPr>
              <a:t>25</a:t>
            </a:r>
            <a:r>
              <a:rPr lang="ja-JP" altLang="en-US" sz="1400" dirty="0">
                <a:latin typeface="Meiryo UI" panose="020B0604030504040204" pitchFamily="50" charset="-128"/>
                <a:ea typeface="Meiryo UI" panose="020B0604030504040204" pitchFamily="50" charset="-128"/>
                <a:cs typeface="りょうゴシック PlusN L"/>
              </a:rPr>
              <a:t>分）</a:t>
            </a:r>
          </a:p>
          <a:p>
            <a:pPr>
              <a:lnSpc>
                <a:spcPct val="100000"/>
              </a:lnSpc>
              <a:spcBef>
                <a:spcPts val="450"/>
              </a:spcBef>
            </a:pPr>
            <a:r>
              <a:rPr lang="en-US" altLang="ja-JP" sz="1600" dirty="0">
                <a:latin typeface="Meiryo UI" panose="020B0604030504040204" pitchFamily="50" charset="-128"/>
                <a:ea typeface="Meiryo UI" panose="020B0604030504040204" pitchFamily="50" charset="-128"/>
                <a:cs typeface="りょうゴシック PlusN L"/>
              </a:rPr>
              <a:t>6</a:t>
            </a:r>
            <a:r>
              <a:rPr lang="ja-JP" altLang="en-US" sz="1600" dirty="0" err="1">
                <a:latin typeface="Meiryo UI" panose="020B0604030504040204" pitchFamily="50" charset="-128"/>
                <a:ea typeface="Meiryo UI" panose="020B0604030504040204" pitchFamily="50" charset="-128"/>
                <a:cs typeface="りょうゴシック PlusN L"/>
              </a:rPr>
              <a:t>．</a:t>
            </a:r>
            <a:r>
              <a:rPr lang="ja-JP" altLang="en-US" sz="1600" dirty="0">
                <a:latin typeface="Meiryo UI" panose="020B0604030504040204" pitchFamily="50" charset="-128"/>
                <a:ea typeface="Meiryo UI" panose="020B0604030504040204" pitchFamily="50" charset="-128"/>
                <a:cs typeface="りょうゴシック PlusN L"/>
              </a:rPr>
              <a:t>今後の展望（</a:t>
            </a:r>
            <a:r>
              <a:rPr lang="en-US" altLang="ja-JP" sz="1600" dirty="0">
                <a:latin typeface="Meiryo UI" panose="020B0604030504040204" pitchFamily="50" charset="-128"/>
                <a:ea typeface="Meiryo UI" panose="020B0604030504040204" pitchFamily="50" charset="-128"/>
                <a:cs typeface="りょうゴシック PlusN L"/>
              </a:rPr>
              <a:t>10</a:t>
            </a:r>
            <a:r>
              <a:rPr lang="ja-JP" altLang="en-US" sz="1600" dirty="0">
                <a:latin typeface="Meiryo UI" panose="020B0604030504040204" pitchFamily="50" charset="-128"/>
                <a:ea typeface="Meiryo UI" panose="020B0604030504040204" pitchFamily="50" charset="-128"/>
                <a:cs typeface="りょうゴシック PlusN L"/>
              </a:rPr>
              <a:t>分）</a:t>
            </a:r>
            <a:endParaRPr sz="1600" dirty="0">
              <a:latin typeface="Meiryo UI" panose="020B0604030504040204" pitchFamily="50" charset="-128"/>
              <a:ea typeface="Meiryo UI" panose="020B0604030504040204" pitchFamily="50" charset="-128"/>
              <a:cs typeface="りょうゴシック PlusN L"/>
            </a:endParaRPr>
          </a:p>
        </p:txBody>
      </p:sp>
      <p:pic>
        <p:nvPicPr>
          <p:cNvPr id="29" name="図 28">
            <a:extLst>
              <a:ext uri="{FF2B5EF4-FFF2-40B4-BE49-F238E27FC236}">
                <a16:creationId xmlns:a16="http://schemas.microsoft.com/office/drawing/2014/main" id="{ADC96405-7981-43F2-79AB-F7CC7ED262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21569" y="5778825"/>
            <a:ext cx="1720850" cy="1811954"/>
          </a:xfrm>
          <a:prstGeom prst="rect">
            <a:avLst/>
          </a:prstGeom>
        </p:spPr>
      </p:pic>
      <p:pic>
        <p:nvPicPr>
          <p:cNvPr id="34" name="図 33">
            <a:extLst>
              <a:ext uri="{FF2B5EF4-FFF2-40B4-BE49-F238E27FC236}">
                <a16:creationId xmlns:a16="http://schemas.microsoft.com/office/drawing/2014/main" id="{36573DD6-9EB4-6DCB-7946-AE0A6D3A00B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87234" y="4075248"/>
            <a:ext cx="1720851" cy="1469343"/>
          </a:xfrm>
          <a:prstGeom prst="rect">
            <a:avLst/>
          </a:prstGeom>
        </p:spPr>
      </p:pic>
      <p:grpSp>
        <p:nvGrpSpPr>
          <p:cNvPr id="56" name="グループ化 55">
            <a:extLst>
              <a:ext uri="{FF2B5EF4-FFF2-40B4-BE49-F238E27FC236}">
                <a16:creationId xmlns:a16="http://schemas.microsoft.com/office/drawing/2014/main" id="{77AB6869-42F4-62BC-9B3A-A86E474B09BF}"/>
              </a:ext>
            </a:extLst>
          </p:cNvPr>
          <p:cNvGrpSpPr/>
          <p:nvPr/>
        </p:nvGrpSpPr>
        <p:grpSpPr>
          <a:xfrm>
            <a:off x="385795" y="4666608"/>
            <a:ext cx="4298672" cy="781444"/>
            <a:chOff x="676910" y="4190504"/>
            <a:chExt cx="4298672" cy="781444"/>
          </a:xfrm>
        </p:grpSpPr>
        <p:sp>
          <p:nvSpPr>
            <p:cNvPr id="36" name="Freeform: Shape 35">
              <a:extLst>
                <a:ext uri="{FF2B5EF4-FFF2-40B4-BE49-F238E27FC236}">
                  <a16:creationId xmlns:a16="http://schemas.microsoft.com/office/drawing/2014/main" id="{0B64F073-B9FD-C29B-33BE-164E50C200E6}"/>
                </a:ext>
              </a:extLst>
            </p:cNvPr>
            <p:cNvSpPr/>
            <p:nvPr/>
          </p:nvSpPr>
          <p:spPr>
            <a:xfrm>
              <a:off x="730250" y="4190504"/>
              <a:ext cx="2202864" cy="245389"/>
            </a:xfrm>
            <a:custGeom>
              <a:avLst/>
              <a:gdLst>
                <a:gd name="connsiteX0" fmla="*/ 0 w 2648841"/>
                <a:gd name="connsiteY0" fmla="*/ 0 h 299433"/>
                <a:gd name="connsiteX1" fmla="*/ 2648842 w 2648841"/>
                <a:gd name="connsiteY1" fmla="*/ 0 h 299433"/>
                <a:gd name="connsiteX2" fmla="*/ 2648842 w 2648841"/>
                <a:gd name="connsiteY2" fmla="*/ 299433 h 299433"/>
                <a:gd name="connsiteX3" fmla="*/ 0 w 2648841"/>
                <a:gd name="connsiteY3" fmla="*/ 299433 h 299433"/>
              </a:gdLst>
              <a:ahLst/>
              <a:cxnLst>
                <a:cxn ang="0">
                  <a:pos x="connsiteX0" y="connsiteY0"/>
                </a:cxn>
                <a:cxn ang="0">
                  <a:pos x="connsiteX1" y="connsiteY1"/>
                </a:cxn>
                <a:cxn ang="0">
                  <a:pos x="connsiteX2" y="connsiteY2"/>
                </a:cxn>
                <a:cxn ang="0">
                  <a:pos x="connsiteX3" y="connsiteY3"/>
                </a:cxn>
              </a:cxnLst>
              <a:rect l="l" t="t" r="r" b="b"/>
              <a:pathLst>
                <a:path w="2648841" h="299433">
                  <a:moveTo>
                    <a:pt x="0" y="0"/>
                  </a:moveTo>
                  <a:lnTo>
                    <a:pt x="2648842" y="0"/>
                  </a:lnTo>
                  <a:lnTo>
                    <a:pt x="2648842" y="299433"/>
                  </a:lnTo>
                  <a:lnTo>
                    <a:pt x="0" y="299433"/>
                  </a:lnTo>
                  <a:close/>
                </a:path>
              </a:pathLst>
            </a:custGeom>
            <a:solidFill>
              <a:srgbClr val="003863"/>
            </a:solidFill>
            <a:ln w="12670" cap="flat">
              <a:noFill/>
              <a:prstDash val="solid"/>
              <a:miter/>
            </a:ln>
          </p:spPr>
          <p:txBody>
            <a:bodyPr rtlCol="0" anchor="ctr"/>
            <a:lstStyle/>
            <a:p>
              <a:endParaRPr lang="en-US"/>
            </a:p>
          </p:txBody>
        </p:sp>
        <p:sp>
          <p:nvSpPr>
            <p:cNvPr id="37" name="Freeform: Shape 36">
              <a:extLst>
                <a:ext uri="{FF2B5EF4-FFF2-40B4-BE49-F238E27FC236}">
                  <a16:creationId xmlns:a16="http://schemas.microsoft.com/office/drawing/2014/main" id="{057294CC-2B61-FED3-5935-D22FDD86137C}"/>
                </a:ext>
              </a:extLst>
            </p:cNvPr>
            <p:cNvSpPr/>
            <p:nvPr/>
          </p:nvSpPr>
          <p:spPr>
            <a:xfrm flipV="1">
              <a:off x="730249" y="4914396"/>
              <a:ext cx="4110769" cy="57552"/>
            </a:xfrm>
            <a:custGeom>
              <a:avLst/>
              <a:gdLst>
                <a:gd name="connsiteX0" fmla="*/ 0 w 2648841"/>
                <a:gd name="connsiteY0" fmla="*/ 19539 h 19539"/>
                <a:gd name="connsiteX1" fmla="*/ 0 w 2648841"/>
                <a:gd name="connsiteY1" fmla="*/ 0 h 19539"/>
                <a:gd name="connsiteX2" fmla="*/ 2648842 w 2648841"/>
                <a:gd name="connsiteY2" fmla="*/ 0 h 19539"/>
                <a:gd name="connsiteX3" fmla="*/ 2648842 w 2648841"/>
                <a:gd name="connsiteY3" fmla="*/ 19539 h 19539"/>
              </a:gdLst>
              <a:ahLst/>
              <a:cxnLst>
                <a:cxn ang="0">
                  <a:pos x="connsiteX0" y="connsiteY0"/>
                </a:cxn>
                <a:cxn ang="0">
                  <a:pos x="connsiteX1" y="connsiteY1"/>
                </a:cxn>
                <a:cxn ang="0">
                  <a:pos x="connsiteX2" y="connsiteY2"/>
                </a:cxn>
                <a:cxn ang="0">
                  <a:pos x="connsiteX3" y="connsiteY3"/>
                </a:cxn>
              </a:cxnLst>
              <a:rect l="l" t="t" r="r" b="b"/>
              <a:pathLst>
                <a:path w="2648841" h="19539">
                  <a:moveTo>
                    <a:pt x="0" y="19539"/>
                  </a:moveTo>
                  <a:lnTo>
                    <a:pt x="0" y="0"/>
                  </a:lnTo>
                  <a:lnTo>
                    <a:pt x="2648842" y="0"/>
                  </a:lnTo>
                  <a:lnTo>
                    <a:pt x="2648842" y="19539"/>
                  </a:lnTo>
                </a:path>
              </a:pathLst>
            </a:custGeom>
            <a:solidFill>
              <a:srgbClr val="003863"/>
            </a:solidFill>
            <a:ln w="12670" cap="flat">
              <a:noFill/>
              <a:prstDash val="solid"/>
              <a:miter/>
            </a:ln>
          </p:spPr>
          <p:txBody>
            <a:bodyPr rtlCol="0" anchor="ctr"/>
            <a:lstStyle/>
            <a:p>
              <a:endParaRPr lang="en-US"/>
            </a:p>
          </p:txBody>
        </p:sp>
        <p:sp>
          <p:nvSpPr>
            <p:cNvPr id="38" name="Freeform: Shape 37">
              <a:extLst>
                <a:ext uri="{FF2B5EF4-FFF2-40B4-BE49-F238E27FC236}">
                  <a16:creationId xmlns:a16="http://schemas.microsoft.com/office/drawing/2014/main" id="{70F137C2-C5C3-B6B1-D963-E18056752B01}"/>
                </a:ext>
              </a:extLst>
            </p:cNvPr>
            <p:cNvSpPr/>
            <p:nvPr/>
          </p:nvSpPr>
          <p:spPr>
            <a:xfrm>
              <a:off x="1859595" y="4190504"/>
              <a:ext cx="12687" cy="299433"/>
            </a:xfrm>
            <a:custGeom>
              <a:avLst/>
              <a:gdLst>
                <a:gd name="connsiteX0" fmla="*/ 0 w 12687"/>
                <a:gd name="connsiteY0" fmla="*/ 0 h 299433"/>
                <a:gd name="connsiteX1" fmla="*/ 0 w 12687"/>
                <a:gd name="connsiteY1" fmla="*/ 299433 h 299433"/>
              </a:gdLst>
              <a:ahLst/>
              <a:cxnLst>
                <a:cxn ang="0">
                  <a:pos x="connsiteX0" y="connsiteY0"/>
                </a:cxn>
                <a:cxn ang="0">
                  <a:pos x="connsiteX1" y="connsiteY1"/>
                </a:cxn>
              </a:cxnLst>
              <a:rect l="l" t="t" r="r" b="b"/>
              <a:pathLst>
                <a:path w="12687" h="299433">
                  <a:moveTo>
                    <a:pt x="0" y="0"/>
                  </a:moveTo>
                  <a:lnTo>
                    <a:pt x="0" y="299433"/>
                  </a:lnTo>
                </a:path>
              </a:pathLst>
            </a:custGeom>
            <a:ln w="18624" cap="flat">
              <a:solidFill>
                <a:srgbClr val="FFFFFF"/>
              </a:solidFill>
              <a:prstDash val="solid"/>
              <a:miter/>
            </a:ln>
          </p:spPr>
          <p:txBody>
            <a:bodyPr rtlCol="0" anchor="ctr"/>
            <a:lstStyle/>
            <a:p>
              <a:endParaRPr lang="en-US"/>
            </a:p>
          </p:txBody>
        </p:sp>
        <p:sp>
          <p:nvSpPr>
            <p:cNvPr id="39" name="Freeform: Shape 38">
              <a:extLst>
                <a:ext uri="{FF2B5EF4-FFF2-40B4-BE49-F238E27FC236}">
                  <a16:creationId xmlns:a16="http://schemas.microsoft.com/office/drawing/2014/main" id="{5D6D81FB-9F3A-481E-3D86-8DFA149C4449}"/>
                </a:ext>
              </a:extLst>
            </p:cNvPr>
            <p:cNvSpPr/>
            <p:nvPr/>
          </p:nvSpPr>
          <p:spPr>
            <a:xfrm>
              <a:off x="1859595" y="4489937"/>
              <a:ext cx="12687" cy="482011"/>
            </a:xfrm>
            <a:custGeom>
              <a:avLst/>
              <a:gdLst>
                <a:gd name="connsiteX0" fmla="*/ 0 w 12687"/>
                <a:gd name="connsiteY0" fmla="*/ 0 h 482011"/>
                <a:gd name="connsiteX1" fmla="*/ 0 w 12687"/>
                <a:gd name="connsiteY1" fmla="*/ 482011 h 482011"/>
              </a:gdLst>
              <a:ahLst/>
              <a:cxnLst>
                <a:cxn ang="0">
                  <a:pos x="connsiteX0" y="connsiteY0"/>
                </a:cxn>
                <a:cxn ang="0">
                  <a:pos x="connsiteX1" y="connsiteY1"/>
                </a:cxn>
              </a:cxnLst>
              <a:rect l="l" t="t" r="r" b="b"/>
              <a:pathLst>
                <a:path w="12687" h="482011">
                  <a:moveTo>
                    <a:pt x="0" y="0"/>
                  </a:moveTo>
                  <a:lnTo>
                    <a:pt x="0" y="482011"/>
                  </a:lnTo>
                </a:path>
              </a:pathLst>
            </a:custGeom>
            <a:ln w="18624" cap="flat">
              <a:solidFill>
                <a:srgbClr val="003863"/>
              </a:solidFill>
              <a:prstDash val="solid"/>
              <a:miter/>
            </a:ln>
          </p:spPr>
          <p:txBody>
            <a:bodyPr rtlCol="0" anchor="ctr"/>
            <a:lstStyle/>
            <a:p>
              <a:endParaRPr lang="en-US"/>
            </a:p>
          </p:txBody>
        </p:sp>
        <p:sp>
          <p:nvSpPr>
            <p:cNvPr id="40" name="object 19">
              <a:extLst>
                <a:ext uri="{FF2B5EF4-FFF2-40B4-BE49-F238E27FC236}">
                  <a16:creationId xmlns:a16="http://schemas.microsoft.com/office/drawing/2014/main" id="{E7ABB5FD-305F-0367-695B-02622E23B25A}"/>
                </a:ext>
              </a:extLst>
            </p:cNvPr>
            <p:cNvSpPr txBox="1"/>
            <p:nvPr/>
          </p:nvSpPr>
          <p:spPr>
            <a:xfrm>
              <a:off x="1089845" y="4205962"/>
              <a:ext cx="644930" cy="182101"/>
            </a:xfrm>
            <a:prstGeom prst="rect">
              <a:avLst/>
            </a:prstGeom>
          </p:spPr>
          <p:txBody>
            <a:bodyPr vert="horz" wrap="square" lIns="0" tIns="12700" rIns="0" bIns="0" rtlCol="0">
              <a:spAutoFit/>
            </a:bodyPr>
            <a:lstStyle/>
            <a:p>
              <a:pPr marL="12700">
                <a:lnSpc>
                  <a:spcPct val="100000"/>
                </a:lnSpc>
                <a:spcBef>
                  <a:spcPts val="100"/>
                </a:spcBef>
              </a:pPr>
              <a:r>
                <a:rPr lang="ja-JP" altLang="en-US" sz="1100" dirty="0">
                  <a:solidFill>
                    <a:schemeClr val="bg1"/>
                  </a:solidFill>
                  <a:latin typeface="Yu Gothic UI" panose="020B0500000000000000" pitchFamily="50" charset="-128"/>
                  <a:ea typeface="Yu Gothic UI" panose="020B0500000000000000" pitchFamily="50" charset="-128"/>
                  <a:cs typeface="SimSun"/>
                </a:rPr>
                <a:t>定　員</a:t>
              </a:r>
              <a:endParaRPr sz="1100" dirty="0">
                <a:solidFill>
                  <a:schemeClr val="bg1"/>
                </a:solidFill>
                <a:latin typeface="Yu Gothic UI" panose="020B0500000000000000" pitchFamily="50" charset="-128"/>
                <a:ea typeface="Yu Gothic UI" panose="020B0500000000000000" pitchFamily="50" charset="-128"/>
                <a:cs typeface="SimSun"/>
              </a:endParaRPr>
            </a:p>
          </p:txBody>
        </p:sp>
        <p:sp>
          <p:nvSpPr>
            <p:cNvPr id="41" name="object 19">
              <a:extLst>
                <a:ext uri="{FF2B5EF4-FFF2-40B4-BE49-F238E27FC236}">
                  <a16:creationId xmlns:a16="http://schemas.microsoft.com/office/drawing/2014/main" id="{A9CDEF44-157C-BB1E-51AD-0CEE8E8E2E00}"/>
                </a:ext>
              </a:extLst>
            </p:cNvPr>
            <p:cNvSpPr txBox="1"/>
            <p:nvPr/>
          </p:nvSpPr>
          <p:spPr>
            <a:xfrm>
              <a:off x="2181647" y="4221708"/>
              <a:ext cx="644930" cy="182101"/>
            </a:xfrm>
            <a:prstGeom prst="rect">
              <a:avLst/>
            </a:prstGeom>
          </p:spPr>
          <p:txBody>
            <a:bodyPr vert="horz" wrap="square" lIns="0" tIns="12700" rIns="0" bIns="0" rtlCol="0">
              <a:spAutoFit/>
            </a:bodyPr>
            <a:lstStyle/>
            <a:p>
              <a:pPr marL="12700">
                <a:lnSpc>
                  <a:spcPct val="100000"/>
                </a:lnSpc>
                <a:spcBef>
                  <a:spcPts val="100"/>
                </a:spcBef>
              </a:pPr>
              <a:r>
                <a:rPr lang="ja-JP" altLang="en-US" sz="1100" dirty="0">
                  <a:solidFill>
                    <a:schemeClr val="bg1"/>
                  </a:solidFill>
                  <a:latin typeface="Yu Gothic UI" panose="020B0500000000000000" pitchFamily="50" charset="-128"/>
                  <a:ea typeface="Yu Gothic UI" panose="020B0500000000000000" pitchFamily="50" charset="-128"/>
                  <a:cs typeface="SimSun"/>
                </a:rPr>
                <a:t>参加費</a:t>
              </a:r>
              <a:endParaRPr sz="1100" dirty="0">
                <a:solidFill>
                  <a:schemeClr val="bg1"/>
                </a:solidFill>
                <a:latin typeface="Yu Gothic UI" panose="020B0500000000000000" pitchFamily="50" charset="-128"/>
                <a:ea typeface="Yu Gothic UI" panose="020B0500000000000000" pitchFamily="50" charset="-128"/>
                <a:cs typeface="SimSun"/>
              </a:endParaRPr>
            </a:p>
          </p:txBody>
        </p:sp>
        <p:sp>
          <p:nvSpPr>
            <p:cNvPr id="42" name="object 18">
              <a:extLst>
                <a:ext uri="{FF2B5EF4-FFF2-40B4-BE49-F238E27FC236}">
                  <a16:creationId xmlns:a16="http://schemas.microsoft.com/office/drawing/2014/main" id="{39CC218C-9A4A-6971-C544-18474956BC65}"/>
                </a:ext>
              </a:extLst>
            </p:cNvPr>
            <p:cNvSpPr txBox="1">
              <a:spLocks/>
            </p:cNvSpPr>
            <p:nvPr/>
          </p:nvSpPr>
          <p:spPr>
            <a:xfrm>
              <a:off x="676910" y="4484098"/>
              <a:ext cx="1054536" cy="382796"/>
            </a:xfrm>
            <a:prstGeom prst="rect">
              <a:avLst/>
            </a:prstGeom>
          </p:spPr>
          <p:txBody>
            <a:bodyPr vert="horz" wrap="square" lIns="0" tIns="120014" rIns="0" bIns="0" rtlCol="0">
              <a:spAutoFit/>
            </a:bodyPr>
            <a:lstStyle>
              <a:lvl1pPr>
                <a:defRPr>
                  <a:latin typeface="+mj-lt"/>
                  <a:ea typeface="+mj-ea"/>
                  <a:cs typeface="+mj-cs"/>
                </a:defRPr>
              </a:lvl1pPr>
            </a:lstStyle>
            <a:p>
              <a:pPr marL="135890">
                <a:spcBef>
                  <a:spcPts val="705"/>
                </a:spcBef>
              </a:pPr>
              <a:r>
                <a:rPr lang="ja-JP" altLang="en-US" sz="1700" dirty="0">
                  <a:solidFill>
                    <a:srgbClr val="0D3A5E"/>
                  </a:solidFill>
                  <a:latin typeface="Yu Gothic UI" panose="020B0500000000000000" pitchFamily="50" charset="-128"/>
                  <a:ea typeface="Yu Gothic UI" panose="020B0500000000000000" pitchFamily="50" charset="-128"/>
                  <a:cs typeface="りょうゴシック PlusN L"/>
                </a:rPr>
                <a:t>制限なし</a:t>
              </a:r>
            </a:p>
          </p:txBody>
        </p:sp>
        <p:sp>
          <p:nvSpPr>
            <p:cNvPr id="43" name="object 18">
              <a:extLst>
                <a:ext uri="{FF2B5EF4-FFF2-40B4-BE49-F238E27FC236}">
                  <a16:creationId xmlns:a16="http://schemas.microsoft.com/office/drawing/2014/main" id="{D697478D-1B00-E2C5-0553-F6511D782CAF}"/>
                </a:ext>
              </a:extLst>
            </p:cNvPr>
            <p:cNvSpPr txBox="1">
              <a:spLocks/>
            </p:cNvSpPr>
            <p:nvPr/>
          </p:nvSpPr>
          <p:spPr>
            <a:xfrm>
              <a:off x="2030448" y="4484098"/>
              <a:ext cx="862674" cy="382796"/>
            </a:xfrm>
            <a:prstGeom prst="rect">
              <a:avLst/>
            </a:prstGeom>
          </p:spPr>
          <p:txBody>
            <a:bodyPr vert="horz" wrap="square" lIns="0" tIns="120014" rIns="0" bIns="0" rtlCol="0">
              <a:spAutoFit/>
            </a:bodyPr>
            <a:lstStyle>
              <a:lvl1pPr>
                <a:defRPr>
                  <a:latin typeface="+mj-lt"/>
                  <a:ea typeface="+mj-ea"/>
                  <a:cs typeface="+mj-cs"/>
                </a:defRPr>
              </a:lvl1pPr>
            </a:lstStyle>
            <a:p>
              <a:pPr marL="135890">
                <a:spcBef>
                  <a:spcPts val="705"/>
                </a:spcBef>
              </a:pPr>
              <a:r>
                <a:rPr lang="ja-JP" altLang="en-US" sz="1700" dirty="0">
                  <a:solidFill>
                    <a:srgbClr val="0D3A5E"/>
                  </a:solidFill>
                  <a:latin typeface="Yu Gothic UI" panose="020B0500000000000000" pitchFamily="50" charset="-128"/>
                  <a:ea typeface="Yu Gothic UI" panose="020B0500000000000000" pitchFamily="50" charset="-128"/>
                  <a:cs typeface="りょうゴシック PlusN L"/>
                </a:rPr>
                <a:t>無料</a:t>
              </a:r>
            </a:p>
          </p:txBody>
        </p:sp>
        <p:sp>
          <p:nvSpPr>
            <p:cNvPr id="35" name="Freeform: Shape 38">
              <a:extLst>
                <a:ext uri="{FF2B5EF4-FFF2-40B4-BE49-F238E27FC236}">
                  <a16:creationId xmlns:a16="http://schemas.microsoft.com/office/drawing/2014/main" id="{7BC98117-ECDD-BA0A-5C33-3C5714C49BE1}"/>
                </a:ext>
              </a:extLst>
            </p:cNvPr>
            <p:cNvSpPr/>
            <p:nvPr/>
          </p:nvSpPr>
          <p:spPr>
            <a:xfrm>
              <a:off x="2933114" y="4478927"/>
              <a:ext cx="12687" cy="482011"/>
            </a:xfrm>
            <a:custGeom>
              <a:avLst/>
              <a:gdLst>
                <a:gd name="connsiteX0" fmla="*/ 0 w 12687"/>
                <a:gd name="connsiteY0" fmla="*/ 0 h 482011"/>
                <a:gd name="connsiteX1" fmla="*/ 0 w 12687"/>
                <a:gd name="connsiteY1" fmla="*/ 482011 h 482011"/>
              </a:gdLst>
              <a:ahLst/>
              <a:cxnLst>
                <a:cxn ang="0">
                  <a:pos x="connsiteX0" y="connsiteY0"/>
                </a:cxn>
                <a:cxn ang="0">
                  <a:pos x="connsiteX1" y="connsiteY1"/>
                </a:cxn>
              </a:cxnLst>
              <a:rect l="l" t="t" r="r" b="b"/>
              <a:pathLst>
                <a:path w="12687" h="482011">
                  <a:moveTo>
                    <a:pt x="0" y="0"/>
                  </a:moveTo>
                  <a:lnTo>
                    <a:pt x="0" y="482011"/>
                  </a:lnTo>
                </a:path>
              </a:pathLst>
            </a:custGeom>
            <a:ln w="18624" cap="flat">
              <a:solidFill>
                <a:srgbClr val="003863"/>
              </a:solidFill>
              <a:prstDash val="solid"/>
              <a:miter/>
            </a:ln>
          </p:spPr>
          <p:txBody>
            <a:bodyPr rtlCol="0" anchor="ctr"/>
            <a:lstStyle/>
            <a:p>
              <a:endParaRPr lang="en-US"/>
            </a:p>
          </p:txBody>
        </p:sp>
        <p:sp>
          <p:nvSpPr>
            <p:cNvPr id="50" name="Freeform: Shape 35">
              <a:extLst>
                <a:ext uri="{FF2B5EF4-FFF2-40B4-BE49-F238E27FC236}">
                  <a16:creationId xmlns:a16="http://schemas.microsoft.com/office/drawing/2014/main" id="{C8AD0A08-1E0E-CC86-7C1D-6CB840A17561}"/>
                </a:ext>
              </a:extLst>
            </p:cNvPr>
            <p:cNvSpPr/>
            <p:nvPr/>
          </p:nvSpPr>
          <p:spPr>
            <a:xfrm>
              <a:off x="2956137" y="4193045"/>
              <a:ext cx="1910257" cy="229153"/>
            </a:xfrm>
            <a:custGeom>
              <a:avLst/>
              <a:gdLst>
                <a:gd name="connsiteX0" fmla="*/ 0 w 2648841"/>
                <a:gd name="connsiteY0" fmla="*/ 0 h 299433"/>
                <a:gd name="connsiteX1" fmla="*/ 2648842 w 2648841"/>
                <a:gd name="connsiteY1" fmla="*/ 0 h 299433"/>
                <a:gd name="connsiteX2" fmla="*/ 2648842 w 2648841"/>
                <a:gd name="connsiteY2" fmla="*/ 299433 h 299433"/>
                <a:gd name="connsiteX3" fmla="*/ 0 w 2648841"/>
                <a:gd name="connsiteY3" fmla="*/ 299433 h 299433"/>
              </a:gdLst>
              <a:ahLst/>
              <a:cxnLst>
                <a:cxn ang="0">
                  <a:pos x="connsiteX0" y="connsiteY0"/>
                </a:cxn>
                <a:cxn ang="0">
                  <a:pos x="connsiteX1" y="connsiteY1"/>
                </a:cxn>
                <a:cxn ang="0">
                  <a:pos x="connsiteX2" y="connsiteY2"/>
                </a:cxn>
                <a:cxn ang="0">
                  <a:pos x="connsiteX3" y="connsiteY3"/>
                </a:cxn>
              </a:cxnLst>
              <a:rect l="l" t="t" r="r" b="b"/>
              <a:pathLst>
                <a:path w="2648841" h="299433">
                  <a:moveTo>
                    <a:pt x="0" y="0"/>
                  </a:moveTo>
                  <a:lnTo>
                    <a:pt x="2648842" y="0"/>
                  </a:lnTo>
                  <a:lnTo>
                    <a:pt x="2648842" y="299433"/>
                  </a:lnTo>
                  <a:lnTo>
                    <a:pt x="0" y="299433"/>
                  </a:lnTo>
                  <a:close/>
                </a:path>
              </a:pathLst>
            </a:custGeom>
            <a:solidFill>
              <a:srgbClr val="003863"/>
            </a:solidFill>
            <a:ln w="12670" cap="flat">
              <a:noFill/>
              <a:prstDash val="solid"/>
              <a:miter/>
            </a:ln>
          </p:spPr>
          <p:txBody>
            <a:bodyPr rtlCol="0" anchor="ctr"/>
            <a:lstStyle/>
            <a:p>
              <a:endParaRPr lang="en-US"/>
            </a:p>
          </p:txBody>
        </p:sp>
        <p:sp>
          <p:nvSpPr>
            <p:cNvPr id="53" name="テキスト ボックス 52">
              <a:extLst>
                <a:ext uri="{FF2B5EF4-FFF2-40B4-BE49-F238E27FC236}">
                  <a16:creationId xmlns:a16="http://schemas.microsoft.com/office/drawing/2014/main" id="{E79C1AE6-90AD-9544-A7E8-286ECF0158AF}"/>
                </a:ext>
              </a:extLst>
            </p:cNvPr>
            <p:cNvSpPr txBox="1"/>
            <p:nvPr/>
          </p:nvSpPr>
          <p:spPr>
            <a:xfrm>
              <a:off x="3477898" y="4203932"/>
              <a:ext cx="1126963" cy="253916"/>
            </a:xfrm>
            <a:prstGeom prst="rect">
              <a:avLst/>
            </a:prstGeom>
            <a:noFill/>
          </p:spPr>
          <p:txBody>
            <a:bodyPr wrap="square" rtlCol="0">
              <a:spAutoFit/>
            </a:bodyPr>
            <a:lstStyle/>
            <a:p>
              <a:r>
                <a:rPr kumimoji="1" lang="ja-JP" altLang="en-US" sz="1050" dirty="0">
                  <a:solidFill>
                    <a:schemeClr val="bg1"/>
                  </a:solidFill>
                </a:rPr>
                <a:t>開催形式</a:t>
              </a:r>
            </a:p>
          </p:txBody>
        </p:sp>
        <p:sp>
          <p:nvSpPr>
            <p:cNvPr id="55" name="object 18">
              <a:extLst>
                <a:ext uri="{FF2B5EF4-FFF2-40B4-BE49-F238E27FC236}">
                  <a16:creationId xmlns:a16="http://schemas.microsoft.com/office/drawing/2014/main" id="{F2BD48C1-7419-B3AD-D7E8-A244493FFC48}"/>
                </a:ext>
              </a:extLst>
            </p:cNvPr>
            <p:cNvSpPr txBox="1">
              <a:spLocks/>
            </p:cNvSpPr>
            <p:nvPr/>
          </p:nvSpPr>
          <p:spPr>
            <a:xfrm>
              <a:off x="2902795" y="4501770"/>
              <a:ext cx="2072787" cy="382796"/>
            </a:xfrm>
            <a:prstGeom prst="rect">
              <a:avLst/>
            </a:prstGeom>
          </p:spPr>
          <p:txBody>
            <a:bodyPr vert="horz" wrap="square" lIns="0" tIns="120014" rIns="0" bIns="0" rtlCol="0">
              <a:spAutoFit/>
            </a:bodyPr>
            <a:lstStyle>
              <a:lvl1pPr>
                <a:defRPr>
                  <a:latin typeface="+mj-lt"/>
                  <a:ea typeface="+mj-ea"/>
                  <a:cs typeface="+mj-cs"/>
                </a:defRPr>
              </a:lvl1pPr>
            </a:lstStyle>
            <a:p>
              <a:pPr marL="135890">
                <a:spcBef>
                  <a:spcPts val="705"/>
                </a:spcBef>
              </a:pPr>
              <a:r>
                <a:rPr lang="ja-JP" altLang="en-US" sz="1700" dirty="0">
                  <a:solidFill>
                    <a:srgbClr val="0D3A5E"/>
                  </a:solidFill>
                  <a:latin typeface="Yu Gothic UI" panose="020B0500000000000000" pitchFamily="50" charset="-128"/>
                  <a:ea typeface="Yu Gothic UI" panose="020B0500000000000000" pitchFamily="50" charset="-128"/>
                  <a:cs typeface="りょうゴシック PlusN L"/>
                </a:rPr>
                <a:t>オンライン</a:t>
              </a:r>
              <a:r>
                <a:rPr lang="en-US" altLang="ja-JP" sz="1700" dirty="0">
                  <a:solidFill>
                    <a:srgbClr val="0D3A5E"/>
                  </a:solidFill>
                  <a:latin typeface="Yu Gothic UI" panose="020B0500000000000000" pitchFamily="50" charset="-128"/>
                  <a:ea typeface="Yu Gothic UI" panose="020B0500000000000000" pitchFamily="50" charset="-128"/>
                  <a:cs typeface="りょうゴシック PlusN L"/>
                </a:rPr>
                <a:t>ZOOM</a:t>
              </a:r>
              <a:r>
                <a:rPr lang="ja-JP" altLang="en-US" sz="1700" dirty="0">
                  <a:solidFill>
                    <a:srgbClr val="0D3A5E"/>
                  </a:solidFill>
                  <a:latin typeface="Yu Gothic UI" panose="020B0500000000000000" pitchFamily="50" charset="-128"/>
                  <a:ea typeface="Yu Gothic UI" panose="020B0500000000000000" pitchFamily="50" charset="-128"/>
                  <a:cs typeface="りょうゴシック PlusN L"/>
                </a:rPr>
                <a:t>会議</a:t>
              </a:r>
            </a:p>
          </p:txBody>
        </p:sp>
      </p:grpSp>
      <p:sp>
        <p:nvSpPr>
          <p:cNvPr id="60" name="テキスト ボックス 59">
            <a:extLst>
              <a:ext uri="{FF2B5EF4-FFF2-40B4-BE49-F238E27FC236}">
                <a16:creationId xmlns:a16="http://schemas.microsoft.com/office/drawing/2014/main" id="{79207509-25F3-205D-1F41-5D72D1E4230B}"/>
              </a:ext>
            </a:extLst>
          </p:cNvPr>
          <p:cNvSpPr txBox="1"/>
          <p:nvPr/>
        </p:nvSpPr>
        <p:spPr>
          <a:xfrm>
            <a:off x="978504" y="3868632"/>
            <a:ext cx="3776859" cy="646331"/>
          </a:xfrm>
          <a:prstGeom prst="rect">
            <a:avLst/>
          </a:prstGeom>
          <a:noFill/>
        </p:spPr>
        <p:txBody>
          <a:bodyPr wrap="square" rtlCol="0">
            <a:spAutoFit/>
          </a:bodyPr>
          <a:lstStyle/>
          <a:p>
            <a:r>
              <a:rPr kumimoji="1" lang="ja-JP" altLang="en-US" dirty="0">
                <a:latin typeface="Meiryo UI" panose="020B0604030504040204" pitchFamily="50" charset="-128"/>
                <a:ea typeface="Meiryo UI" panose="020B0604030504040204" pitchFamily="50" charset="-128"/>
              </a:rPr>
              <a:t>主催：筑波大学附属学校教育局</a:t>
            </a:r>
          </a:p>
          <a:p>
            <a:r>
              <a:rPr kumimoji="1" lang="ja-JP" altLang="en-US" dirty="0">
                <a:latin typeface="Meiryo UI" panose="020B0604030504040204" pitchFamily="50" charset="-128"/>
                <a:ea typeface="Meiryo UI" panose="020B0604030504040204" pitchFamily="50" charset="-128"/>
              </a:rPr>
              <a:t>共催：全国盲ろう教育研究会</a:t>
            </a:r>
          </a:p>
        </p:txBody>
      </p:sp>
      <p:sp>
        <p:nvSpPr>
          <p:cNvPr id="63" name="object 22">
            <a:extLst>
              <a:ext uri="{FF2B5EF4-FFF2-40B4-BE49-F238E27FC236}">
                <a16:creationId xmlns:a16="http://schemas.microsoft.com/office/drawing/2014/main" id="{F0199CA2-5ABD-12E7-DA19-FF8E4D671F9D}"/>
              </a:ext>
            </a:extLst>
          </p:cNvPr>
          <p:cNvSpPr/>
          <p:nvPr/>
        </p:nvSpPr>
        <p:spPr>
          <a:xfrm flipV="1">
            <a:off x="407739" y="8798544"/>
            <a:ext cx="6224836" cy="48507"/>
          </a:xfrm>
          <a:custGeom>
            <a:avLst/>
            <a:gdLst/>
            <a:ahLst/>
            <a:cxnLst/>
            <a:rect l="l" t="t" r="r" b="b"/>
            <a:pathLst>
              <a:path w="5553075">
                <a:moveTo>
                  <a:pt x="0" y="0"/>
                </a:moveTo>
                <a:lnTo>
                  <a:pt x="5552668" y="0"/>
                </a:lnTo>
              </a:path>
            </a:pathLst>
          </a:custGeom>
          <a:ln w="3594">
            <a:solidFill>
              <a:srgbClr val="231F20"/>
            </a:solidFill>
          </a:ln>
        </p:spPr>
        <p:txBody>
          <a:bodyPr wrap="square" lIns="0" tIns="0" rIns="0" bIns="0" rtlCol="0"/>
          <a:lstStyle/>
          <a:p>
            <a:endParaRPr/>
          </a:p>
        </p:txBody>
      </p:sp>
      <p:sp>
        <p:nvSpPr>
          <p:cNvPr id="2" name="テキスト ボックス 1">
            <a:extLst>
              <a:ext uri="{FF2B5EF4-FFF2-40B4-BE49-F238E27FC236}">
                <a16:creationId xmlns:a16="http://schemas.microsoft.com/office/drawing/2014/main" id="{963D205E-FC97-41E8-9D53-AD891677616E}"/>
              </a:ext>
            </a:extLst>
          </p:cNvPr>
          <p:cNvSpPr txBox="1"/>
          <p:nvPr/>
        </p:nvSpPr>
        <p:spPr>
          <a:xfrm>
            <a:off x="1789627" y="9519265"/>
            <a:ext cx="5189023" cy="553998"/>
          </a:xfrm>
          <a:prstGeom prst="rect">
            <a:avLst/>
          </a:prstGeom>
          <a:noFill/>
        </p:spPr>
        <p:txBody>
          <a:bodyPr wrap="square" rtlCol="0">
            <a:spAutoFit/>
          </a:bodyPr>
          <a:lstStyle/>
          <a:p>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申込先</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筑波大学東京キャンパス事務部企画推進課</a:t>
            </a:r>
            <a:endParaRPr kumimoji="1" lang="en-US" altLang="ja-JP" sz="1600" dirty="0">
              <a:latin typeface="Meiryo UI" panose="020B0604030504040204" pitchFamily="50" charset="-128"/>
              <a:ea typeface="Meiryo UI" panose="020B0604030504040204" pitchFamily="50" charset="-128"/>
            </a:endParaRPr>
          </a:p>
          <a:p>
            <a:r>
              <a:rPr kumimoji="1" lang="en-US" altLang="ja-JP" sz="1400" u="sng" dirty="0">
                <a:solidFill>
                  <a:srgbClr val="0070C0"/>
                </a:solidFill>
                <a:latin typeface="Meiryo UI" panose="020B0604030504040204" pitchFamily="50" charset="-128"/>
                <a:ea typeface="Meiryo UI" panose="020B0604030504040204" pitchFamily="50" charset="-128"/>
                <a:hlinkClick r:id="rId5"/>
              </a:rPr>
              <a:t>https://</a:t>
            </a:r>
            <a:r>
              <a:rPr kumimoji="1" lang="en-US" altLang="ja-JP" sz="1400" u="sng" dirty="0" err="1">
                <a:solidFill>
                  <a:srgbClr val="0070C0"/>
                </a:solidFill>
                <a:latin typeface="Meiryo UI" panose="020B0604030504040204" pitchFamily="50" charset="-128"/>
                <a:ea typeface="Meiryo UI" panose="020B0604030504040204" pitchFamily="50" charset="-128"/>
                <a:hlinkClick r:id="rId5"/>
              </a:rPr>
              <a:t>forms.gle</a:t>
            </a:r>
            <a:r>
              <a:rPr kumimoji="1" lang="en-US" altLang="ja-JP" sz="1400" u="sng" dirty="0">
                <a:solidFill>
                  <a:srgbClr val="0070C0"/>
                </a:solidFill>
                <a:latin typeface="Meiryo UI" panose="020B0604030504040204" pitchFamily="50" charset="-128"/>
                <a:ea typeface="Meiryo UI" panose="020B0604030504040204" pitchFamily="50" charset="-128"/>
                <a:hlinkClick r:id="rId5"/>
              </a:rPr>
              <a:t>/tyWdXKQM55GEfbPd6</a:t>
            </a:r>
            <a:endParaRPr kumimoji="1" lang="ja-JP" altLang="en-US" sz="1400" u="sng" dirty="0">
              <a:solidFill>
                <a:srgbClr val="0070C0"/>
              </a:solidFill>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2BB8E346-BD99-48C3-A6F5-323072AAACD2}"/>
              </a:ext>
            </a:extLst>
          </p:cNvPr>
          <p:cNvSpPr txBox="1"/>
          <p:nvPr/>
        </p:nvSpPr>
        <p:spPr>
          <a:xfrm>
            <a:off x="1771866" y="10020569"/>
            <a:ext cx="5888598" cy="523220"/>
          </a:xfrm>
          <a:prstGeom prst="rect">
            <a:avLst/>
          </a:prstGeom>
          <a:noFill/>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以下の</a:t>
            </a:r>
            <a:r>
              <a:rPr kumimoji="1" lang="en-US" altLang="ja-JP" sz="1200" dirty="0">
                <a:latin typeface="Meiryo UI" panose="020B0604030504040204" pitchFamily="50" charset="-128"/>
                <a:ea typeface="Meiryo UI" panose="020B0604030504040204" pitchFamily="50" charset="-128"/>
              </a:rPr>
              <a:t>URL-</a:t>
            </a:r>
            <a:r>
              <a:rPr kumimoji="1" lang="ja-JP" altLang="en-US" sz="1200" dirty="0">
                <a:latin typeface="Meiryo UI" panose="020B0604030504040204" pitchFamily="50" charset="-128"/>
                <a:ea typeface="Meiryo UI" panose="020B0604030504040204" pitchFamily="50" charset="-128"/>
              </a:rPr>
              <a:t>全国盲</a:t>
            </a:r>
            <a:r>
              <a:rPr kumimoji="1" lang="ja-JP" altLang="en-US" sz="1200" dirty="0" err="1">
                <a:latin typeface="Meiryo UI" panose="020B0604030504040204" pitchFamily="50" charset="-128"/>
                <a:ea typeface="Meiryo UI" panose="020B0604030504040204" pitchFamily="50" charset="-128"/>
              </a:rPr>
              <a:t>ろう</a:t>
            </a:r>
            <a:r>
              <a:rPr kumimoji="1" lang="ja-JP" altLang="en-US" sz="1200" dirty="0">
                <a:latin typeface="Meiryo UI" panose="020B0604030504040204" pitchFamily="50" charset="-128"/>
                <a:ea typeface="Meiryo UI" panose="020B0604030504040204" pitchFamily="50" charset="-128"/>
              </a:rPr>
              <a:t>教育研究会の</a:t>
            </a:r>
            <a:r>
              <a:rPr kumimoji="1" lang="en-US" altLang="ja-JP" sz="1200" dirty="0">
                <a:latin typeface="Meiryo UI" panose="020B0604030504040204" pitchFamily="50" charset="-128"/>
                <a:ea typeface="Meiryo UI" panose="020B0604030504040204" pitchFamily="50" charset="-128"/>
              </a:rPr>
              <a:t>HP</a:t>
            </a:r>
            <a:r>
              <a:rPr kumimoji="1" lang="ja-JP" altLang="en-US" sz="1200" dirty="0">
                <a:latin typeface="Meiryo UI" panose="020B0604030504040204" pitchFamily="50" charset="-128"/>
                <a:ea typeface="Meiryo UI" panose="020B0604030504040204" pitchFamily="50" charset="-128"/>
              </a:rPr>
              <a:t>からもお申し込みいただけます</a:t>
            </a:r>
            <a:r>
              <a:rPr kumimoji="1" lang="ja-JP" altLang="en-US" sz="1400" dirty="0">
                <a:latin typeface="Meiryo UI" panose="020B0604030504040204" pitchFamily="50" charset="-128"/>
                <a:ea typeface="Meiryo UI" panose="020B0604030504040204" pitchFamily="50" charset="-128"/>
              </a:rPr>
              <a:t>。</a:t>
            </a:r>
          </a:p>
          <a:p>
            <a:r>
              <a:rPr kumimoji="1" lang="en-US" altLang="ja-JP" sz="1400" dirty="0"/>
              <a:t>           https://www.re-deafblind.net/contact/</a:t>
            </a:r>
            <a:endParaRPr kumimoji="1" lang="ja-JP" altLang="en-US" sz="1400" dirty="0"/>
          </a:p>
        </p:txBody>
      </p:sp>
      <p:pic>
        <p:nvPicPr>
          <p:cNvPr id="12" name="図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523231" y="9489140"/>
            <a:ext cx="652462" cy="652462"/>
          </a:xfrm>
          <a:prstGeom prst="rect">
            <a:avLst/>
          </a:prstGeom>
        </p:spPr>
      </p:pic>
      <p:sp>
        <p:nvSpPr>
          <p:cNvPr id="11" name="Rectangle 1">
            <a:extLst>
              <a:ext uri="{FF2B5EF4-FFF2-40B4-BE49-F238E27FC236}">
                <a16:creationId xmlns:a16="http://schemas.microsoft.com/office/drawing/2014/main" id="{A2211948-5470-4BAC-03A5-DEBFBE1D5D39}"/>
              </a:ext>
            </a:extLst>
          </p:cNvPr>
          <p:cNvSpPr>
            <a:spLocks noChangeArrowheads="1"/>
          </p:cNvSpPr>
          <p:nvPr/>
        </p:nvSpPr>
        <p:spPr bwMode="auto">
          <a:xfrm>
            <a:off x="0" y="0"/>
            <a:ext cx="75565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a:ln>
                  <a:noFill/>
                </a:ln>
                <a:solidFill>
                  <a:schemeClr val="tx1"/>
                </a:solidFill>
                <a:effectLst/>
                <a:latin typeface="Arial" panose="020B0604020202020204" pitchFamily="34" charset="0"/>
              </a:rPr>
              <a:t>/contact/</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118394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231F2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200</TotalTime>
  <Words>292</Words>
  <Application>Microsoft Office PowerPoint</Application>
  <PresentationFormat>ユーザー設定</PresentationFormat>
  <Paragraphs>30</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Meiryo UI</vt:lpstr>
      <vt:lpstr>Yu Gothic UI</vt:lpstr>
      <vt:lpstr>Arial</vt:lpstr>
      <vt:lpstr>Office Theme</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22942</dc:title>
  <dc:creator>22942</dc:creator>
  <cp:lastModifiedBy>浩之 雷坂</cp:lastModifiedBy>
  <cp:revision>17</cp:revision>
  <cp:lastPrinted>2025-01-31T04:15:53Z</cp:lastPrinted>
  <dcterms:created xsi:type="dcterms:W3CDTF">2023-03-14T06:38:26Z</dcterms:created>
  <dcterms:modified xsi:type="dcterms:W3CDTF">2025-02-01T10:37:14Z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2023-03-14T00:00:00Z</vt:filetime>
  </property>
  <property fmtid="{D5CDD505-2E9C-101B-9397-08002B2CF9AE}" pid="3" name="Creator">
    <vt:lpwstr>Adobe Illustrator 27.0 (Windows)</vt:lpwstr>
  </property>
  <property fmtid="{D5CDD505-2E9C-101B-9397-08002B2CF9AE}" pid="4" name="LastSaved">
    <vt:filetime>2023-03-14T00:00:00Z</vt:filetime>
  </property>
  <property fmtid="{D5CDD505-2E9C-101B-9397-08002B2CF9AE}" pid="5" name="Producer">
    <vt:lpwstr>Adobe PDF library 16.07</vt:lpwstr>
  </property>
</Properties>
</file>